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mov" ContentType="vide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5"/>
  </p:notesMasterIdLst>
  <p:handoutMasterIdLst>
    <p:handoutMasterId r:id="rId36"/>
  </p:handoutMasterIdLst>
  <p:sldIdLst>
    <p:sldId id="384" r:id="rId2"/>
    <p:sldId id="383" r:id="rId3"/>
    <p:sldId id="311" r:id="rId4"/>
    <p:sldId id="312" r:id="rId5"/>
    <p:sldId id="314" r:id="rId6"/>
    <p:sldId id="355" r:id="rId7"/>
    <p:sldId id="315" r:id="rId8"/>
    <p:sldId id="375" r:id="rId9"/>
    <p:sldId id="321" r:id="rId10"/>
    <p:sldId id="278" r:id="rId11"/>
    <p:sldId id="279" r:id="rId12"/>
    <p:sldId id="331" r:id="rId13"/>
    <p:sldId id="302" r:id="rId14"/>
    <p:sldId id="307" r:id="rId15"/>
    <p:sldId id="309" r:id="rId16"/>
    <p:sldId id="286" r:id="rId17"/>
    <p:sldId id="288" r:id="rId18"/>
    <p:sldId id="347" r:id="rId19"/>
    <p:sldId id="351" r:id="rId20"/>
    <p:sldId id="344" r:id="rId21"/>
    <p:sldId id="359" r:id="rId22"/>
    <p:sldId id="372" r:id="rId23"/>
    <p:sldId id="363" r:id="rId24"/>
    <p:sldId id="373" r:id="rId25"/>
    <p:sldId id="374" r:id="rId26"/>
    <p:sldId id="385" r:id="rId27"/>
    <p:sldId id="386" r:id="rId28"/>
    <p:sldId id="376" r:id="rId29"/>
    <p:sldId id="377" r:id="rId30"/>
    <p:sldId id="378" r:id="rId31"/>
    <p:sldId id="379" r:id="rId32"/>
    <p:sldId id="380" r:id="rId33"/>
    <p:sldId id="328" r:id="rId34"/>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6600"/>
    <a:srgbClr val="FFFFFF"/>
    <a:srgbClr val="FFF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55" autoAdjust="0"/>
  </p:normalViewPr>
  <p:slideViewPr>
    <p:cSldViewPr>
      <p:cViewPr varScale="1">
        <p:scale>
          <a:sx n="68" d="100"/>
          <a:sy n="68" d="100"/>
        </p:scale>
        <p:origin x="-12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3360" y="-128"/>
      </p:cViewPr>
      <p:guideLst>
        <p:guide orient="horz" pos="3224"/>
        <p:guide pos="2236"/>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76149" cy="51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9041" tIns="49521" rIns="99041" bIns="49521" numCol="1" anchor="t" anchorCtr="0" compatLnSpc="1">
            <a:prstTxWarp prst="textNoShape">
              <a:avLst/>
            </a:prstTxWarp>
          </a:bodyPr>
          <a:lstStyle>
            <a:lvl1pPr defTabSz="990371" eaLnBrk="1" hangingPunct="1">
              <a:defRPr sz="1300" smtClean="0">
                <a:cs typeface="+mn-cs"/>
              </a:defRPr>
            </a:lvl1pPr>
          </a:lstStyle>
          <a:p>
            <a:pPr>
              <a:defRPr/>
            </a:pPr>
            <a:endParaRPr lang="en-US"/>
          </a:p>
        </p:txBody>
      </p:sp>
      <p:sp>
        <p:nvSpPr>
          <p:cNvPr id="21507" name="Rectangle 3"/>
          <p:cNvSpPr>
            <a:spLocks noGrp="1" noChangeArrowheads="1"/>
          </p:cNvSpPr>
          <p:nvPr>
            <p:ph type="dt" sz="quarter" idx="1"/>
          </p:nvPr>
        </p:nvSpPr>
        <p:spPr bwMode="auto">
          <a:xfrm>
            <a:off x="4021542" y="0"/>
            <a:ext cx="3076149" cy="51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9041" tIns="49521" rIns="99041" bIns="49521" numCol="1" anchor="t" anchorCtr="0" compatLnSpc="1">
            <a:prstTxWarp prst="textNoShape">
              <a:avLst/>
            </a:prstTxWarp>
          </a:bodyPr>
          <a:lstStyle>
            <a:lvl1pPr algn="r" defTabSz="990371" eaLnBrk="1" hangingPunct="1">
              <a:defRPr sz="1300" smtClean="0">
                <a:cs typeface="+mn-cs"/>
              </a:defRPr>
            </a:lvl1pPr>
          </a:lstStyle>
          <a:p>
            <a:pPr>
              <a:defRPr/>
            </a:pPr>
            <a:endParaRPr lang="en-US"/>
          </a:p>
        </p:txBody>
      </p:sp>
      <p:sp>
        <p:nvSpPr>
          <p:cNvPr id="21508" name="Rectangle 4"/>
          <p:cNvSpPr>
            <a:spLocks noGrp="1" noChangeArrowheads="1"/>
          </p:cNvSpPr>
          <p:nvPr>
            <p:ph type="ftr" sz="quarter" idx="2"/>
          </p:nvPr>
        </p:nvSpPr>
        <p:spPr bwMode="auto">
          <a:xfrm>
            <a:off x="0" y="9721833"/>
            <a:ext cx="3076149" cy="51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9041" tIns="49521" rIns="99041" bIns="49521" numCol="1" anchor="b" anchorCtr="0" compatLnSpc="1">
            <a:prstTxWarp prst="textNoShape">
              <a:avLst/>
            </a:prstTxWarp>
          </a:bodyPr>
          <a:lstStyle>
            <a:lvl1pPr defTabSz="990371" eaLnBrk="1" hangingPunct="1">
              <a:defRPr sz="1300" smtClean="0">
                <a:cs typeface="+mn-cs"/>
              </a:defRPr>
            </a:lvl1pPr>
          </a:lstStyle>
          <a:p>
            <a:pPr>
              <a:defRPr/>
            </a:pPr>
            <a:endParaRPr lang="en-US"/>
          </a:p>
        </p:txBody>
      </p:sp>
      <p:sp>
        <p:nvSpPr>
          <p:cNvPr id="21509" name="Rectangle 5"/>
          <p:cNvSpPr>
            <a:spLocks noGrp="1" noChangeArrowheads="1"/>
          </p:cNvSpPr>
          <p:nvPr>
            <p:ph type="sldNum" sz="quarter" idx="3"/>
          </p:nvPr>
        </p:nvSpPr>
        <p:spPr bwMode="auto">
          <a:xfrm>
            <a:off x="4021542" y="9721833"/>
            <a:ext cx="3076149" cy="51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1" tIns="49521" rIns="99041" bIns="49521" numCol="1" anchor="b" anchorCtr="0" compatLnSpc="1">
            <a:prstTxWarp prst="textNoShape">
              <a:avLst/>
            </a:prstTxWarp>
          </a:bodyPr>
          <a:lstStyle>
            <a:lvl1pPr algn="r" defTabSz="990371" eaLnBrk="1" hangingPunct="1">
              <a:defRPr sz="1300" smtClean="0">
                <a:cs typeface="+mn-cs"/>
              </a:defRPr>
            </a:lvl1pPr>
          </a:lstStyle>
          <a:p>
            <a:pPr>
              <a:defRPr/>
            </a:pPr>
            <a:fld id="{F1FD1F4F-AD2F-804A-96A3-5A43FF23886C}" type="slidenum">
              <a:rPr lang="en-US"/>
              <a:pPr>
                <a:defRPr/>
              </a:pPr>
              <a:t>‹#›</a:t>
            </a:fld>
            <a:endParaRPr lang="en-US"/>
          </a:p>
        </p:txBody>
      </p:sp>
    </p:spTree>
    <p:extLst>
      <p:ext uri="{BB962C8B-B14F-4D97-AF65-F5344CB8AC3E}">
        <p14:creationId xmlns:p14="http://schemas.microsoft.com/office/powerpoint/2010/main" val="3382030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76149" cy="51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9041" tIns="49521" rIns="99041" bIns="49521" numCol="1" anchor="t" anchorCtr="0" compatLnSpc="1">
            <a:prstTxWarp prst="textNoShape">
              <a:avLst/>
            </a:prstTxWarp>
          </a:bodyPr>
          <a:lstStyle>
            <a:lvl1pPr defTabSz="990371" eaLnBrk="1" hangingPunct="1">
              <a:defRPr sz="1300" smtClean="0">
                <a:cs typeface="+mn-cs"/>
              </a:defRPr>
            </a:lvl1pPr>
          </a:lstStyle>
          <a:p>
            <a:pPr>
              <a:defRPr/>
            </a:pPr>
            <a:endParaRPr lang="en-US"/>
          </a:p>
        </p:txBody>
      </p:sp>
      <p:sp>
        <p:nvSpPr>
          <p:cNvPr id="12291" name="Rectangle 3"/>
          <p:cNvSpPr>
            <a:spLocks noGrp="1" noChangeArrowheads="1"/>
          </p:cNvSpPr>
          <p:nvPr>
            <p:ph type="dt" idx="1"/>
          </p:nvPr>
        </p:nvSpPr>
        <p:spPr bwMode="auto">
          <a:xfrm>
            <a:off x="4021542" y="0"/>
            <a:ext cx="3076149" cy="51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9041" tIns="49521" rIns="99041" bIns="49521" numCol="1" anchor="t" anchorCtr="0" compatLnSpc="1">
            <a:prstTxWarp prst="textNoShape">
              <a:avLst/>
            </a:prstTxWarp>
          </a:bodyPr>
          <a:lstStyle>
            <a:lvl1pPr algn="r" defTabSz="990371" eaLnBrk="1" hangingPunct="1">
              <a:defRPr sz="1300" smtClean="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3" name="Rectangle 5"/>
          <p:cNvSpPr>
            <a:spLocks noGrp="1" noChangeArrowheads="1"/>
          </p:cNvSpPr>
          <p:nvPr>
            <p:ph type="body" sz="quarter" idx="3"/>
          </p:nvPr>
        </p:nvSpPr>
        <p:spPr bwMode="auto">
          <a:xfrm>
            <a:off x="710253" y="4861792"/>
            <a:ext cx="5678796" cy="460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9041" tIns="49521" rIns="99041" bIns="495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721833"/>
            <a:ext cx="3076149" cy="51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9041" tIns="49521" rIns="99041" bIns="49521" numCol="1" anchor="b" anchorCtr="0" compatLnSpc="1">
            <a:prstTxWarp prst="textNoShape">
              <a:avLst/>
            </a:prstTxWarp>
          </a:bodyPr>
          <a:lstStyle>
            <a:lvl1pPr defTabSz="990371" eaLnBrk="1" hangingPunct="1">
              <a:defRPr sz="1300" smtClean="0">
                <a:cs typeface="+mn-cs"/>
              </a:defRPr>
            </a:lvl1pPr>
          </a:lstStyle>
          <a:p>
            <a:pPr>
              <a:defRPr/>
            </a:pPr>
            <a:endParaRPr lang="en-US"/>
          </a:p>
        </p:txBody>
      </p:sp>
      <p:sp>
        <p:nvSpPr>
          <p:cNvPr id="12295" name="Rectangle 7"/>
          <p:cNvSpPr>
            <a:spLocks noGrp="1" noChangeArrowheads="1"/>
          </p:cNvSpPr>
          <p:nvPr>
            <p:ph type="sldNum" sz="quarter" idx="5"/>
          </p:nvPr>
        </p:nvSpPr>
        <p:spPr bwMode="auto">
          <a:xfrm>
            <a:off x="4021542" y="9721833"/>
            <a:ext cx="3076149" cy="51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9041" tIns="49521" rIns="99041" bIns="49521" numCol="1" anchor="b" anchorCtr="0" compatLnSpc="1">
            <a:prstTxWarp prst="textNoShape">
              <a:avLst/>
            </a:prstTxWarp>
          </a:bodyPr>
          <a:lstStyle>
            <a:lvl1pPr algn="r" defTabSz="990371" eaLnBrk="1" hangingPunct="1">
              <a:defRPr sz="1300" smtClean="0">
                <a:cs typeface="+mn-cs"/>
              </a:defRPr>
            </a:lvl1pPr>
          </a:lstStyle>
          <a:p>
            <a:pPr>
              <a:defRPr/>
            </a:pPr>
            <a:fld id="{B3C404A3-75D5-2244-8703-7E94618CDFCF}" type="slidenum">
              <a:rPr lang="en-US"/>
              <a:pPr>
                <a:defRPr/>
              </a:pPr>
              <a:t>‹#›</a:t>
            </a:fld>
            <a:endParaRPr lang="en-US"/>
          </a:p>
        </p:txBody>
      </p:sp>
    </p:spTree>
    <p:extLst>
      <p:ext uri="{BB962C8B-B14F-4D97-AF65-F5344CB8AC3E}">
        <p14:creationId xmlns:p14="http://schemas.microsoft.com/office/powerpoint/2010/main" val="628946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pPr>
              <a:defRPr/>
            </a:pPr>
            <a:fld id="{B3C404A3-75D5-2244-8703-7E94618CDFCF}" type="slidenum">
              <a:rPr lang="en-US" smtClean="0"/>
              <a:pPr>
                <a:defRPr/>
              </a:pPr>
              <a:t>1</a:t>
            </a:fld>
            <a:endParaRPr lang="en-US"/>
          </a:p>
        </p:txBody>
      </p:sp>
    </p:spTree>
    <p:extLst>
      <p:ext uri="{BB962C8B-B14F-4D97-AF65-F5344CB8AC3E}">
        <p14:creationId xmlns:p14="http://schemas.microsoft.com/office/powerpoint/2010/main" val="145208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p:spPr>
        <p:txBody>
          <a:bodyPr/>
          <a:lstStyle/>
          <a:p>
            <a:r>
              <a:rPr lang="en-US" smtClean="0"/>
              <a:t>To</a:t>
            </a:r>
            <a:r>
              <a:rPr lang="en-US" baseline="0" smtClean="0"/>
              <a:t> understand this</a:t>
            </a:r>
            <a:r>
              <a:rPr lang="en-US" smtClean="0"/>
              <a:t>, </a:t>
            </a:r>
            <a:r>
              <a:rPr lang="en-US"/>
              <a:t>let</a:t>
            </a:r>
            <a:r>
              <a:rPr lang="ja-JP" altLang="en-US"/>
              <a:t>’</a:t>
            </a:r>
            <a:r>
              <a:rPr lang="en-US" altLang="ja-JP"/>
              <a:t>s take the rows that we computed in the exploration stage,</a:t>
            </a:r>
          </a:p>
          <a:p>
            <a:r>
              <a:rPr lang="en-US"/>
              <a:t>And assemble them into this long, but not very tall reduced matrix.</a:t>
            </a:r>
          </a:p>
          <a:p>
            <a:r>
              <a:rPr lang="en-US"/>
              <a:t>Now let</a:t>
            </a:r>
            <a:r>
              <a:rPr lang="ja-JP" altLang="en-US"/>
              <a:t>’</a:t>
            </a:r>
            <a:r>
              <a:rPr lang="en-US" altLang="ja-JP"/>
              <a:t>s flip attention to the columns of this matrix, which we</a:t>
            </a:r>
            <a:r>
              <a:rPr lang="ja-JP" altLang="en-US"/>
              <a:t>’</a:t>
            </a:r>
            <a:r>
              <a:rPr lang="en-US" altLang="ja-JP"/>
              <a:t>ll call reduced columns.</a:t>
            </a:r>
          </a:p>
          <a:p>
            <a:r>
              <a:rPr lang="en-US"/>
              <a:t>These can in fact be thought of as tiny images that are sub-sampled versions of the full columns.</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p:spPr>
        <p:txBody>
          <a:bodyPr/>
          <a:lstStyle/>
          <a:p>
            <a:pPr eaLnBrk="1" hangingPunct="1"/>
            <a:r>
              <a:rPr lang="en-US"/>
              <a:t>We </a:t>
            </a:r>
            <a:r>
              <a:rPr lang="en-US" smtClean="0"/>
              <a:t>will use a clustering  </a:t>
            </a:r>
            <a:r>
              <a:rPr lang="en-US"/>
              <a:t>approach to choosing </a:t>
            </a:r>
            <a:r>
              <a:rPr lang="en-US" smtClean="0"/>
              <a:t>columns:</a:t>
            </a:r>
            <a:r>
              <a:rPr lang="en-US" baseline="0" smtClean="0"/>
              <a:t> w</a:t>
            </a:r>
            <a:r>
              <a:rPr lang="en-US" smtClean="0"/>
              <a:t>e </a:t>
            </a:r>
            <a:r>
              <a:rPr lang="en-US"/>
              <a:t>cluster similar reduced columns, and we pick a representative in each </a:t>
            </a:r>
            <a:r>
              <a:rPr lang="en-US" smtClean="0"/>
              <a:t>cluster. Of course, we can arbitrarily</a:t>
            </a:r>
            <a:r>
              <a:rPr lang="en-US" baseline="0" smtClean="0"/>
              <a:t> re-shuffle the columns – there’s no such thing as “neighboring columns”.</a:t>
            </a:r>
            <a:endParaRPr lang="en-US" smtClean="0"/>
          </a:p>
          <a:p>
            <a:pPr eaLnBrk="1" hangingPunct="1"/>
            <a:endParaRPr lang="en-US" smtClean="0"/>
          </a:p>
          <a:p>
            <a:pPr eaLnBrk="1" hangingPunct="1"/>
            <a:r>
              <a:rPr lang="en-US" smtClean="0"/>
              <a:t>Note that this is actually</a:t>
            </a:r>
            <a:r>
              <a:rPr lang="en-US" baseline="0" smtClean="0"/>
              <a:t> an unbiased Monte Carlo estimator: each representative, if properly weighted, computed an unbiased estimate of its own cluster. So the whole algorithm is an unbiased estimator of the sum of all lights.</a:t>
            </a:r>
            <a:endParaRPr lang="en-US" smtClean="0"/>
          </a:p>
          <a:p>
            <a:pPr eaLnBrk="1" hangingPunct="1"/>
            <a:endParaRPr lang="en-US"/>
          </a:p>
          <a:p>
            <a:pPr eaLnBrk="1" hangingPunct="1"/>
            <a:r>
              <a:rPr lang="en-US"/>
              <a:t>The accuracy of the algorithm is highly dependent on the quality of the clustering, so we should design </a:t>
            </a:r>
            <a:r>
              <a:rPr lang="en-US" smtClean="0"/>
              <a:t>it carefully.</a:t>
            </a:r>
            <a:endParaRPr lang="en-US"/>
          </a:p>
          <a:p>
            <a:pPr eaLnBrk="1" hangingPunct="1"/>
            <a:endParaRPr lang="en-US"/>
          </a:p>
        </p:txBody>
      </p:sp>
      <p:sp>
        <p:nvSpPr>
          <p:cNvPr id="30723" name="Slide Number Placeholder 3"/>
          <p:cNvSpPr>
            <a:spLocks noGrp="1"/>
          </p:cNvSpPr>
          <p:nvPr>
            <p:ph type="sldNum" sz="quarter" idx="5"/>
          </p:nvPr>
        </p:nvSpPr>
        <p:spPr>
          <a:noFill/>
        </p:spPr>
        <p:txBody>
          <a:bodyPr/>
          <a:lstStyle>
            <a:lvl1pPr defTabSz="990371">
              <a:defRPr sz="2600">
                <a:solidFill>
                  <a:schemeClr val="tx1"/>
                </a:solidFill>
                <a:latin typeface="Arial" charset="0"/>
                <a:ea typeface="ＭＳ Ｐゴシック" charset="0"/>
                <a:cs typeface="ＭＳ Ｐゴシック" charset="0"/>
              </a:defRPr>
            </a:lvl1pPr>
            <a:lvl2pPr marL="790945" indent="-304209" defTabSz="990371">
              <a:defRPr sz="2600">
                <a:solidFill>
                  <a:schemeClr val="tx1"/>
                </a:solidFill>
                <a:latin typeface="Arial" charset="0"/>
                <a:ea typeface="ＭＳ Ｐゴシック" charset="0"/>
              </a:defRPr>
            </a:lvl2pPr>
            <a:lvl3pPr marL="1216838" indent="-243368" defTabSz="990371">
              <a:defRPr sz="2600">
                <a:solidFill>
                  <a:schemeClr val="tx1"/>
                </a:solidFill>
                <a:latin typeface="Arial" charset="0"/>
                <a:ea typeface="ＭＳ Ｐゴシック" charset="0"/>
              </a:defRPr>
            </a:lvl3pPr>
            <a:lvl4pPr marL="1703573" indent="-243368" defTabSz="990371">
              <a:defRPr sz="2600">
                <a:solidFill>
                  <a:schemeClr val="tx1"/>
                </a:solidFill>
                <a:latin typeface="Arial" charset="0"/>
                <a:ea typeface="ＭＳ Ｐゴシック" charset="0"/>
              </a:defRPr>
            </a:lvl4pPr>
            <a:lvl5pPr marL="2190308" indent="-243368" defTabSz="990371">
              <a:defRPr sz="2600">
                <a:solidFill>
                  <a:schemeClr val="tx1"/>
                </a:solidFill>
                <a:latin typeface="Arial" charset="0"/>
                <a:ea typeface="ＭＳ Ｐゴシック" charset="0"/>
              </a:defRPr>
            </a:lvl5pPr>
            <a:lvl6pPr marL="2677043" indent="-243368" defTabSz="990371" eaLnBrk="0" fontAlgn="base" hangingPunct="0">
              <a:spcBef>
                <a:spcPct val="0"/>
              </a:spcBef>
              <a:spcAft>
                <a:spcPct val="0"/>
              </a:spcAft>
              <a:defRPr sz="2600">
                <a:solidFill>
                  <a:schemeClr val="tx1"/>
                </a:solidFill>
                <a:latin typeface="Arial" charset="0"/>
                <a:ea typeface="ＭＳ Ｐゴシック" charset="0"/>
              </a:defRPr>
            </a:lvl6pPr>
            <a:lvl7pPr marL="3163778" indent="-243368" defTabSz="990371" eaLnBrk="0" fontAlgn="base" hangingPunct="0">
              <a:spcBef>
                <a:spcPct val="0"/>
              </a:spcBef>
              <a:spcAft>
                <a:spcPct val="0"/>
              </a:spcAft>
              <a:defRPr sz="2600">
                <a:solidFill>
                  <a:schemeClr val="tx1"/>
                </a:solidFill>
                <a:latin typeface="Arial" charset="0"/>
                <a:ea typeface="ＭＳ Ｐゴシック" charset="0"/>
              </a:defRPr>
            </a:lvl7pPr>
            <a:lvl8pPr marL="3650513" indent="-243368" defTabSz="990371" eaLnBrk="0" fontAlgn="base" hangingPunct="0">
              <a:spcBef>
                <a:spcPct val="0"/>
              </a:spcBef>
              <a:spcAft>
                <a:spcPct val="0"/>
              </a:spcAft>
              <a:defRPr sz="2600">
                <a:solidFill>
                  <a:schemeClr val="tx1"/>
                </a:solidFill>
                <a:latin typeface="Arial" charset="0"/>
                <a:ea typeface="ＭＳ Ｐゴシック" charset="0"/>
              </a:defRPr>
            </a:lvl8pPr>
            <a:lvl9pPr marL="4137249" indent="-243368" defTabSz="990371" eaLnBrk="0" fontAlgn="base" hangingPunct="0">
              <a:spcBef>
                <a:spcPct val="0"/>
              </a:spcBef>
              <a:spcAft>
                <a:spcPct val="0"/>
              </a:spcAft>
              <a:defRPr sz="2600">
                <a:solidFill>
                  <a:schemeClr val="tx1"/>
                </a:solidFill>
                <a:latin typeface="Arial" charset="0"/>
                <a:ea typeface="ＭＳ Ｐゴシック" charset="0"/>
              </a:defRPr>
            </a:lvl9pPr>
          </a:lstStyle>
          <a:p>
            <a:fld id="{4E0E8555-3CF5-A744-8CB5-54C79A7AE31E}" type="slidenum">
              <a:rPr lang="en-US" sz="1300"/>
              <a:pPr/>
              <a:t>11</a:t>
            </a:fld>
            <a:endParaRPr 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p:spPr>
        <p:txBody>
          <a:bodyPr/>
          <a:lstStyle/>
          <a:p>
            <a:r>
              <a:rPr lang="en-US"/>
              <a:t>First, let</a:t>
            </a:r>
            <a:r>
              <a:rPr lang="ja-JP" altLang="en-US"/>
              <a:t>’</a:t>
            </a:r>
            <a:r>
              <a:rPr lang="en-US" altLang="ja-JP"/>
              <a:t>s think about the reduced columns as vectors in a high-dimensional space.</a:t>
            </a:r>
          </a:p>
          <a:p>
            <a:r>
              <a:rPr lang="en-US"/>
              <a:t>We</a:t>
            </a:r>
            <a:r>
              <a:rPr lang="ja-JP" altLang="en-US"/>
              <a:t>’</a:t>
            </a:r>
            <a:r>
              <a:rPr lang="en-US" altLang="ja-JP"/>
              <a:t>re going to visualize these high-dimensional vectors as circles.</a:t>
            </a:r>
          </a:p>
          <a:p>
            <a:endParaRPr lang="en-US"/>
          </a:p>
          <a:p>
            <a:r>
              <a:rPr lang="en-US"/>
              <a:t>The radius of each circle will correspond to the norm of the reduced column, or equivalently, to the brightness of the little image.</a:t>
            </a:r>
          </a:p>
          <a:p>
            <a:r>
              <a:rPr lang="en-US"/>
              <a:t>The positions will correspond to the positions of normalized reduced columns in the high-dimensional space.</a:t>
            </a:r>
          </a:p>
          <a:p>
            <a:endParaRPr lang="en-US"/>
          </a:p>
          <a:p>
            <a:r>
              <a:rPr lang="en-US"/>
              <a:t>With a bit of simplification, we can say that circles that are close to each other represent similar </a:t>
            </a:r>
            <a:r>
              <a:rPr lang="en-US" smtClean="0"/>
              <a:t>lights, </a:t>
            </a:r>
            <a:r>
              <a:rPr lang="en-US"/>
              <a:t>and large circles represent lights with strong intensity.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p:spPr>
        <p:txBody>
          <a:bodyPr/>
          <a:lstStyle/>
          <a:p>
            <a:pPr eaLnBrk="1" hangingPunct="1"/>
            <a:r>
              <a:rPr lang="en-US" smtClean="0"/>
              <a:t>We can prove </a:t>
            </a:r>
            <a:r>
              <a:rPr lang="en-US"/>
              <a:t>that </a:t>
            </a:r>
            <a:r>
              <a:rPr lang="en-US" smtClean="0"/>
              <a:t>the following formula </a:t>
            </a:r>
            <a:r>
              <a:rPr lang="en-US"/>
              <a:t>gives the optimal clustering that minimizes the expected error.</a:t>
            </a:r>
          </a:p>
          <a:p>
            <a:pPr eaLnBrk="1" hangingPunct="1"/>
            <a:endParaRPr lang="en-US"/>
          </a:p>
          <a:p>
            <a:pPr eaLnBrk="1" hangingPunct="1"/>
            <a:r>
              <a:rPr lang="en-US"/>
              <a:t>So let</a:t>
            </a:r>
            <a:r>
              <a:rPr lang="ja-JP" altLang="en-US"/>
              <a:t>’</a:t>
            </a:r>
            <a:r>
              <a:rPr lang="en-US" altLang="ja-JP"/>
              <a:t>s look at its meaning. We</a:t>
            </a:r>
            <a:r>
              <a:rPr lang="ja-JP" altLang="en-US"/>
              <a:t>’</a:t>
            </a:r>
            <a:r>
              <a:rPr lang="en-US" altLang="ja-JP"/>
              <a:t>re minimizing the sum of costs of all clusters,</a:t>
            </a:r>
          </a:p>
          <a:p>
            <a:pPr eaLnBrk="1" hangingPunct="1"/>
            <a:r>
              <a:rPr lang="en-US"/>
              <a:t>Where the cost of a cluster is defined as the sum over all pairs of elements in the cluster</a:t>
            </a:r>
          </a:p>
          <a:p>
            <a:pPr eaLnBrk="1" hangingPunct="1"/>
            <a:r>
              <a:rPr lang="en-US"/>
              <a:t>of the product of norms and squared distance.</a:t>
            </a:r>
          </a:p>
          <a:p>
            <a:pPr eaLnBrk="1" hangingPunct="1"/>
            <a:endParaRPr lang="en-US"/>
          </a:p>
          <a:p>
            <a:pPr eaLnBrk="1" hangingPunct="1"/>
            <a:r>
              <a:rPr lang="en-US"/>
              <a:t>This confirms the intuition that strong lights, or lights that are far from each other, should be in separate clusters.</a:t>
            </a:r>
          </a:p>
          <a:p>
            <a:pPr eaLnBrk="1" hangingPunct="1"/>
            <a:endParaRPr lang="en-US"/>
          </a:p>
          <a:p>
            <a:pPr eaLnBrk="1" hangingPunct="1"/>
            <a:endParaRPr lang="en-US"/>
          </a:p>
          <a:p>
            <a:pPr eaLnBrk="1" hangingPunct="1"/>
            <a:endParaRPr lang="en-US"/>
          </a:p>
          <a:p>
            <a:pPr eaLnBrk="1" hangingPunct="1"/>
            <a:endParaRPr lang="en-US"/>
          </a:p>
        </p:txBody>
      </p:sp>
      <p:sp>
        <p:nvSpPr>
          <p:cNvPr id="36867" name="Slide Number Placeholder 3"/>
          <p:cNvSpPr>
            <a:spLocks noGrp="1"/>
          </p:cNvSpPr>
          <p:nvPr>
            <p:ph type="sldNum" sz="quarter" idx="5"/>
          </p:nvPr>
        </p:nvSpPr>
        <p:spPr>
          <a:noFill/>
        </p:spPr>
        <p:txBody>
          <a:bodyPr/>
          <a:lstStyle>
            <a:lvl1pPr defTabSz="990371">
              <a:defRPr sz="2600">
                <a:solidFill>
                  <a:schemeClr val="tx1"/>
                </a:solidFill>
                <a:latin typeface="Arial" charset="0"/>
                <a:ea typeface="ＭＳ Ｐゴシック" charset="0"/>
                <a:cs typeface="ＭＳ Ｐゴシック" charset="0"/>
              </a:defRPr>
            </a:lvl1pPr>
            <a:lvl2pPr marL="790945" indent="-304209" defTabSz="990371">
              <a:defRPr sz="2600">
                <a:solidFill>
                  <a:schemeClr val="tx1"/>
                </a:solidFill>
                <a:latin typeface="Arial" charset="0"/>
                <a:ea typeface="ＭＳ Ｐゴシック" charset="0"/>
              </a:defRPr>
            </a:lvl2pPr>
            <a:lvl3pPr marL="1216838" indent="-243368" defTabSz="990371">
              <a:defRPr sz="2600">
                <a:solidFill>
                  <a:schemeClr val="tx1"/>
                </a:solidFill>
                <a:latin typeface="Arial" charset="0"/>
                <a:ea typeface="ＭＳ Ｐゴシック" charset="0"/>
              </a:defRPr>
            </a:lvl3pPr>
            <a:lvl4pPr marL="1703573" indent="-243368" defTabSz="990371">
              <a:defRPr sz="2600">
                <a:solidFill>
                  <a:schemeClr val="tx1"/>
                </a:solidFill>
                <a:latin typeface="Arial" charset="0"/>
                <a:ea typeface="ＭＳ Ｐゴシック" charset="0"/>
              </a:defRPr>
            </a:lvl4pPr>
            <a:lvl5pPr marL="2190308" indent="-243368" defTabSz="990371">
              <a:defRPr sz="2600">
                <a:solidFill>
                  <a:schemeClr val="tx1"/>
                </a:solidFill>
                <a:latin typeface="Arial" charset="0"/>
                <a:ea typeface="ＭＳ Ｐゴシック" charset="0"/>
              </a:defRPr>
            </a:lvl5pPr>
            <a:lvl6pPr marL="2677043" indent="-243368" defTabSz="990371" eaLnBrk="0" fontAlgn="base" hangingPunct="0">
              <a:spcBef>
                <a:spcPct val="0"/>
              </a:spcBef>
              <a:spcAft>
                <a:spcPct val="0"/>
              </a:spcAft>
              <a:defRPr sz="2600">
                <a:solidFill>
                  <a:schemeClr val="tx1"/>
                </a:solidFill>
                <a:latin typeface="Arial" charset="0"/>
                <a:ea typeface="ＭＳ Ｐゴシック" charset="0"/>
              </a:defRPr>
            </a:lvl6pPr>
            <a:lvl7pPr marL="3163778" indent="-243368" defTabSz="990371" eaLnBrk="0" fontAlgn="base" hangingPunct="0">
              <a:spcBef>
                <a:spcPct val="0"/>
              </a:spcBef>
              <a:spcAft>
                <a:spcPct val="0"/>
              </a:spcAft>
              <a:defRPr sz="2600">
                <a:solidFill>
                  <a:schemeClr val="tx1"/>
                </a:solidFill>
                <a:latin typeface="Arial" charset="0"/>
                <a:ea typeface="ＭＳ Ｐゴシック" charset="0"/>
              </a:defRPr>
            </a:lvl7pPr>
            <a:lvl8pPr marL="3650513" indent="-243368" defTabSz="990371" eaLnBrk="0" fontAlgn="base" hangingPunct="0">
              <a:spcBef>
                <a:spcPct val="0"/>
              </a:spcBef>
              <a:spcAft>
                <a:spcPct val="0"/>
              </a:spcAft>
              <a:defRPr sz="2600">
                <a:solidFill>
                  <a:schemeClr val="tx1"/>
                </a:solidFill>
                <a:latin typeface="Arial" charset="0"/>
                <a:ea typeface="ＭＳ Ｐゴシック" charset="0"/>
              </a:defRPr>
            </a:lvl8pPr>
            <a:lvl9pPr marL="4137249" indent="-243368" defTabSz="990371" eaLnBrk="0" fontAlgn="base" hangingPunct="0">
              <a:spcBef>
                <a:spcPct val="0"/>
              </a:spcBef>
              <a:spcAft>
                <a:spcPct val="0"/>
              </a:spcAft>
              <a:defRPr sz="2600">
                <a:solidFill>
                  <a:schemeClr val="tx1"/>
                </a:solidFill>
                <a:latin typeface="Arial" charset="0"/>
                <a:ea typeface="ＭＳ Ｐゴシック" charset="0"/>
              </a:defRPr>
            </a:lvl9pPr>
          </a:lstStyle>
          <a:p>
            <a:fld id="{199A5E59-01C5-D043-96F2-991ED002272C}" type="slidenum">
              <a:rPr lang="en-US" sz="1300"/>
              <a:pPr/>
              <a:t>13</a:t>
            </a:fld>
            <a:endParaRPr 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p:spPr>
        <p:txBody>
          <a:bodyPr/>
          <a:lstStyle/>
          <a:p>
            <a:r>
              <a:rPr lang="en-US" smtClean="0"/>
              <a:t>This is</a:t>
            </a:r>
            <a:r>
              <a:rPr lang="en-US" baseline="0" smtClean="0"/>
              <a:t> an NP-hard problem, but a good approximation can be found by the following divide &amp; conquer algorithm.</a:t>
            </a:r>
            <a:endParaRPr lang="en-US"/>
          </a:p>
          <a:p>
            <a:endParaRPr lang="en-US"/>
          </a:p>
          <a:p>
            <a:r>
              <a:rPr lang="en-US" smtClean="0"/>
              <a:t>We pick </a:t>
            </a:r>
            <a:r>
              <a:rPr lang="en-US"/>
              <a:t>a plane with a random orientation. Remember this is in many dimensions, here I</a:t>
            </a:r>
            <a:r>
              <a:rPr lang="ja-JP" altLang="en-US"/>
              <a:t>’</a:t>
            </a:r>
            <a:r>
              <a:rPr lang="en-US" altLang="ja-JP"/>
              <a:t>ll just visualize it as a line.</a:t>
            </a:r>
          </a:p>
          <a:p>
            <a:r>
              <a:rPr lang="en-US"/>
              <a:t>Then we move the plane to its optimal position and split the points into two clusters. There are only n possibilities so we can check them all to find the best one.</a:t>
            </a:r>
          </a:p>
          <a:p>
            <a:endParaRPr lang="en-US"/>
          </a:p>
          <a:p>
            <a:r>
              <a:rPr lang="en-US"/>
              <a:t>We then continue this process recursively on the cluster with the currently highest cost.</a:t>
            </a:r>
          </a:p>
          <a:p>
            <a:endParaRPr lang="en-US"/>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p:spPr>
        <p:txBody>
          <a:bodyPr/>
          <a:lstStyle/>
          <a:p>
            <a:r>
              <a:rPr lang="en-US" smtClean="0"/>
              <a:t>To</a:t>
            </a:r>
            <a:r>
              <a:rPr lang="en-US" baseline="0" smtClean="0"/>
              <a:t> summarize,</a:t>
            </a:r>
            <a:r>
              <a:rPr lang="en-US" smtClean="0"/>
              <a:t> </a:t>
            </a:r>
            <a:r>
              <a:rPr lang="en-US"/>
              <a:t>here</a:t>
            </a:r>
            <a:r>
              <a:rPr lang="ja-JP" altLang="en-US"/>
              <a:t>’</a:t>
            </a:r>
            <a:r>
              <a:rPr lang="en-US" altLang="ja-JP"/>
              <a:t>s the full algorithm:</a:t>
            </a:r>
          </a:p>
          <a:p>
            <a:endParaRPr lang="en-US"/>
          </a:p>
          <a:p>
            <a:r>
              <a:rPr lang="en-US"/>
              <a:t>In the exploration stage, we evaluate some rows on the GPU, then focus on the reduced columns.</a:t>
            </a:r>
          </a:p>
          <a:p>
            <a:r>
              <a:rPr lang="en-US"/>
              <a:t>We obtain a clustering through the techniques I just described, then pick representatives.</a:t>
            </a:r>
          </a:p>
          <a:p>
            <a:r>
              <a:rPr lang="en-US"/>
              <a:t>Finally, we accumulate the </a:t>
            </a:r>
            <a:r>
              <a:rPr lang="en-US" smtClean="0"/>
              <a:t>corresponding columns with the correct weights into </a:t>
            </a:r>
            <a:r>
              <a:rPr lang="en-US"/>
              <a:t>an image</a:t>
            </a:r>
            <a:r>
              <a:rPr lang="en-US" smtClean="0"/>
              <a:t>.</a:t>
            </a:r>
          </a:p>
          <a:p>
            <a:endParaRPr lang="en-US" smtClean="0"/>
          </a:p>
          <a:p>
            <a:r>
              <a:rPr lang="en-US" smtClean="0"/>
              <a:t>Let’s not lose the big picture: all of this is an abstraction that lets us increase the scalability of</a:t>
            </a:r>
            <a:r>
              <a:rPr lang="en-US" baseline="0" smtClean="0"/>
              <a:t> an underlying many-light algorithm.</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p:spPr>
        <p:txBody>
          <a:bodyPr/>
          <a:lstStyle/>
          <a:p>
            <a:pPr eaLnBrk="1" hangingPunct="1"/>
            <a:r>
              <a:rPr lang="en-US"/>
              <a:t>The temple is </a:t>
            </a:r>
            <a:r>
              <a:rPr lang="en-US" smtClean="0"/>
              <a:t>quite a</a:t>
            </a:r>
            <a:r>
              <a:rPr lang="en-US" baseline="0" smtClean="0"/>
              <a:t> large </a:t>
            </a:r>
            <a:r>
              <a:rPr lang="en-US" smtClean="0"/>
              <a:t>scene</a:t>
            </a:r>
            <a:r>
              <a:rPr lang="en-US"/>
              <a:t>, not only in terms of the number of polygons, but also its spatial extent. In fact, only a tiny portion of the scene is in </a:t>
            </a:r>
            <a:r>
              <a:rPr lang="en-US" smtClean="0"/>
              <a:t>view.</a:t>
            </a:r>
            <a:r>
              <a:rPr lang="en-US" baseline="0" smtClean="0"/>
              <a:t>  </a:t>
            </a:r>
            <a:r>
              <a:rPr lang="en-US" smtClean="0"/>
              <a:t>Most </a:t>
            </a:r>
            <a:r>
              <a:rPr lang="en-US"/>
              <a:t>of the illumination in the scene is indirect or sky </a:t>
            </a:r>
            <a:r>
              <a:rPr lang="en-US" smtClean="0"/>
              <a:t>illumination, with the only pixels</a:t>
            </a:r>
            <a:r>
              <a:rPr lang="en-US" baseline="0" smtClean="0"/>
              <a:t> lit directly by the sun form the small bright patches on the right</a:t>
            </a:r>
            <a:r>
              <a:rPr lang="en-US" smtClean="0"/>
              <a:t>. </a:t>
            </a:r>
            <a:endParaRPr lang="en-US"/>
          </a:p>
          <a:p>
            <a:pPr eaLnBrk="1" hangingPunct="1"/>
            <a:endParaRPr lang="en-US" smtClean="0"/>
          </a:p>
          <a:p>
            <a:pPr eaLnBrk="1" hangingPunct="1"/>
            <a:r>
              <a:rPr lang="en-US" smtClean="0"/>
              <a:t>The</a:t>
            </a:r>
            <a:r>
              <a:rPr lang="en-US" baseline="0" smtClean="0"/>
              <a:t> method can quite effectively pick the small subset of VPLs that captures the illumination. Many VPLs are either invisible or have a small contribution, and can be aggressively clustered.</a:t>
            </a:r>
            <a:endParaRPr lang="en-US"/>
          </a:p>
        </p:txBody>
      </p:sp>
      <p:sp>
        <p:nvSpPr>
          <p:cNvPr id="45059" name="Slide Number Placeholder 3"/>
          <p:cNvSpPr>
            <a:spLocks noGrp="1"/>
          </p:cNvSpPr>
          <p:nvPr>
            <p:ph type="sldNum" sz="quarter" idx="5"/>
          </p:nvPr>
        </p:nvSpPr>
        <p:spPr>
          <a:noFill/>
        </p:spPr>
        <p:txBody>
          <a:bodyPr/>
          <a:lstStyle>
            <a:lvl1pPr defTabSz="990371">
              <a:defRPr sz="2600">
                <a:solidFill>
                  <a:schemeClr val="tx1"/>
                </a:solidFill>
                <a:latin typeface="Arial" charset="0"/>
                <a:ea typeface="ＭＳ Ｐゴシック" charset="0"/>
                <a:cs typeface="ＭＳ Ｐゴシック" charset="0"/>
              </a:defRPr>
            </a:lvl1pPr>
            <a:lvl2pPr marL="790945" indent="-304209" defTabSz="990371">
              <a:defRPr sz="2600">
                <a:solidFill>
                  <a:schemeClr val="tx1"/>
                </a:solidFill>
                <a:latin typeface="Arial" charset="0"/>
                <a:ea typeface="ＭＳ Ｐゴシック" charset="0"/>
              </a:defRPr>
            </a:lvl2pPr>
            <a:lvl3pPr marL="1216838" indent="-243368" defTabSz="990371">
              <a:defRPr sz="2600">
                <a:solidFill>
                  <a:schemeClr val="tx1"/>
                </a:solidFill>
                <a:latin typeface="Arial" charset="0"/>
                <a:ea typeface="ＭＳ Ｐゴシック" charset="0"/>
              </a:defRPr>
            </a:lvl3pPr>
            <a:lvl4pPr marL="1703573" indent="-243368" defTabSz="990371">
              <a:defRPr sz="2600">
                <a:solidFill>
                  <a:schemeClr val="tx1"/>
                </a:solidFill>
                <a:latin typeface="Arial" charset="0"/>
                <a:ea typeface="ＭＳ Ｐゴシック" charset="0"/>
              </a:defRPr>
            </a:lvl4pPr>
            <a:lvl5pPr marL="2190308" indent="-243368" defTabSz="990371">
              <a:defRPr sz="2600">
                <a:solidFill>
                  <a:schemeClr val="tx1"/>
                </a:solidFill>
                <a:latin typeface="Arial" charset="0"/>
                <a:ea typeface="ＭＳ Ｐゴシック" charset="0"/>
              </a:defRPr>
            </a:lvl5pPr>
            <a:lvl6pPr marL="2677043" indent="-243368" defTabSz="990371" eaLnBrk="0" fontAlgn="base" hangingPunct="0">
              <a:spcBef>
                <a:spcPct val="0"/>
              </a:spcBef>
              <a:spcAft>
                <a:spcPct val="0"/>
              </a:spcAft>
              <a:defRPr sz="2600">
                <a:solidFill>
                  <a:schemeClr val="tx1"/>
                </a:solidFill>
                <a:latin typeface="Arial" charset="0"/>
                <a:ea typeface="ＭＳ Ｐゴシック" charset="0"/>
              </a:defRPr>
            </a:lvl6pPr>
            <a:lvl7pPr marL="3163778" indent="-243368" defTabSz="990371" eaLnBrk="0" fontAlgn="base" hangingPunct="0">
              <a:spcBef>
                <a:spcPct val="0"/>
              </a:spcBef>
              <a:spcAft>
                <a:spcPct val="0"/>
              </a:spcAft>
              <a:defRPr sz="2600">
                <a:solidFill>
                  <a:schemeClr val="tx1"/>
                </a:solidFill>
                <a:latin typeface="Arial" charset="0"/>
                <a:ea typeface="ＭＳ Ｐゴシック" charset="0"/>
              </a:defRPr>
            </a:lvl7pPr>
            <a:lvl8pPr marL="3650513" indent="-243368" defTabSz="990371" eaLnBrk="0" fontAlgn="base" hangingPunct="0">
              <a:spcBef>
                <a:spcPct val="0"/>
              </a:spcBef>
              <a:spcAft>
                <a:spcPct val="0"/>
              </a:spcAft>
              <a:defRPr sz="2600">
                <a:solidFill>
                  <a:schemeClr val="tx1"/>
                </a:solidFill>
                <a:latin typeface="Arial" charset="0"/>
                <a:ea typeface="ＭＳ Ｐゴシック" charset="0"/>
              </a:defRPr>
            </a:lvl8pPr>
            <a:lvl9pPr marL="4137249" indent="-243368" defTabSz="990371" eaLnBrk="0" fontAlgn="base" hangingPunct="0">
              <a:spcBef>
                <a:spcPct val="0"/>
              </a:spcBef>
              <a:spcAft>
                <a:spcPct val="0"/>
              </a:spcAft>
              <a:defRPr sz="2600">
                <a:solidFill>
                  <a:schemeClr val="tx1"/>
                </a:solidFill>
                <a:latin typeface="Arial" charset="0"/>
                <a:ea typeface="ＭＳ Ｐゴシック" charset="0"/>
              </a:defRPr>
            </a:lvl9pPr>
          </a:lstStyle>
          <a:p>
            <a:fld id="{024D1ED1-097D-BB4D-BBFD-051EEFF3158C}" type="slidenum">
              <a:rPr lang="en-US" sz="1300"/>
              <a:pPr/>
              <a:t>16</a:t>
            </a:fld>
            <a:endParaRPr 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p:spPr>
        <p:txBody>
          <a:bodyPr/>
          <a:lstStyle/>
          <a:p>
            <a:pPr eaLnBrk="1" hangingPunct="1"/>
            <a:r>
              <a:rPr lang="en-US" smtClean="0"/>
              <a:t>These</a:t>
            </a:r>
            <a:r>
              <a:rPr lang="en-US" baseline="0" smtClean="0"/>
              <a:t> </a:t>
            </a:r>
            <a:r>
              <a:rPr lang="en-US" smtClean="0"/>
              <a:t>scenes are designed to test the algorithm by complex </a:t>
            </a:r>
            <a:r>
              <a:rPr lang="en-US"/>
              <a:t>incoherent </a:t>
            </a:r>
            <a:r>
              <a:rPr lang="en-US" smtClean="0"/>
              <a:t>geometry,</a:t>
            </a:r>
            <a:r>
              <a:rPr lang="en-US" baseline="0" smtClean="0"/>
              <a:t> and it works quite welll.</a:t>
            </a:r>
            <a:endParaRPr lang="en-US"/>
          </a:p>
          <a:p>
            <a:pPr eaLnBrk="1" hangingPunct="1"/>
            <a:endParaRPr lang="en-US"/>
          </a:p>
          <a:p>
            <a:pPr eaLnBrk="1" hangingPunct="1"/>
            <a:r>
              <a:rPr lang="en-US"/>
              <a:t>Approaches based on interpolating illumination across coherent surfaces would have a difficult time rendering </a:t>
            </a:r>
            <a:r>
              <a:rPr lang="en-US" smtClean="0"/>
              <a:t>these images.</a:t>
            </a:r>
            <a:endParaRPr lang="en-US"/>
          </a:p>
          <a:p>
            <a:pPr eaLnBrk="1" hangingPunct="1"/>
            <a:endParaRPr lang="en-US"/>
          </a:p>
          <a:p>
            <a:pPr eaLnBrk="1" hangingPunct="1"/>
            <a:r>
              <a:rPr lang="en-US"/>
              <a:t>However, our algorithm makes no assumptions about image-space coherence. </a:t>
            </a:r>
            <a:r>
              <a:rPr lang="en-US" smtClean="0"/>
              <a:t>In this sense, low-ran</a:t>
            </a:r>
            <a:r>
              <a:rPr lang="en-US" baseline="0" smtClean="0"/>
              <a:t>k light transport can be a better approximation than smooth, low-frequency irradiance.</a:t>
            </a:r>
            <a:endParaRPr lang="en-US"/>
          </a:p>
        </p:txBody>
      </p:sp>
      <p:sp>
        <p:nvSpPr>
          <p:cNvPr id="47107" name="Slide Number Placeholder 3"/>
          <p:cNvSpPr>
            <a:spLocks noGrp="1"/>
          </p:cNvSpPr>
          <p:nvPr>
            <p:ph type="sldNum" sz="quarter" idx="5"/>
          </p:nvPr>
        </p:nvSpPr>
        <p:spPr>
          <a:noFill/>
        </p:spPr>
        <p:txBody>
          <a:bodyPr/>
          <a:lstStyle>
            <a:lvl1pPr defTabSz="990371">
              <a:defRPr sz="2600">
                <a:solidFill>
                  <a:schemeClr val="tx1"/>
                </a:solidFill>
                <a:latin typeface="Arial" charset="0"/>
                <a:ea typeface="ＭＳ Ｐゴシック" charset="0"/>
                <a:cs typeface="ＭＳ Ｐゴシック" charset="0"/>
              </a:defRPr>
            </a:lvl1pPr>
            <a:lvl2pPr marL="790945" indent="-304209" defTabSz="990371">
              <a:defRPr sz="2600">
                <a:solidFill>
                  <a:schemeClr val="tx1"/>
                </a:solidFill>
                <a:latin typeface="Arial" charset="0"/>
                <a:ea typeface="ＭＳ Ｐゴシック" charset="0"/>
              </a:defRPr>
            </a:lvl2pPr>
            <a:lvl3pPr marL="1216838" indent="-243368" defTabSz="990371">
              <a:defRPr sz="2600">
                <a:solidFill>
                  <a:schemeClr val="tx1"/>
                </a:solidFill>
                <a:latin typeface="Arial" charset="0"/>
                <a:ea typeface="ＭＳ Ｐゴシック" charset="0"/>
              </a:defRPr>
            </a:lvl3pPr>
            <a:lvl4pPr marL="1703573" indent="-243368" defTabSz="990371">
              <a:defRPr sz="2600">
                <a:solidFill>
                  <a:schemeClr val="tx1"/>
                </a:solidFill>
                <a:latin typeface="Arial" charset="0"/>
                <a:ea typeface="ＭＳ Ｐゴシック" charset="0"/>
              </a:defRPr>
            </a:lvl4pPr>
            <a:lvl5pPr marL="2190308" indent="-243368" defTabSz="990371">
              <a:defRPr sz="2600">
                <a:solidFill>
                  <a:schemeClr val="tx1"/>
                </a:solidFill>
                <a:latin typeface="Arial" charset="0"/>
                <a:ea typeface="ＭＳ Ｐゴシック" charset="0"/>
              </a:defRPr>
            </a:lvl5pPr>
            <a:lvl6pPr marL="2677043" indent="-243368" defTabSz="990371" eaLnBrk="0" fontAlgn="base" hangingPunct="0">
              <a:spcBef>
                <a:spcPct val="0"/>
              </a:spcBef>
              <a:spcAft>
                <a:spcPct val="0"/>
              </a:spcAft>
              <a:defRPr sz="2600">
                <a:solidFill>
                  <a:schemeClr val="tx1"/>
                </a:solidFill>
                <a:latin typeface="Arial" charset="0"/>
                <a:ea typeface="ＭＳ Ｐゴシック" charset="0"/>
              </a:defRPr>
            </a:lvl6pPr>
            <a:lvl7pPr marL="3163778" indent="-243368" defTabSz="990371" eaLnBrk="0" fontAlgn="base" hangingPunct="0">
              <a:spcBef>
                <a:spcPct val="0"/>
              </a:spcBef>
              <a:spcAft>
                <a:spcPct val="0"/>
              </a:spcAft>
              <a:defRPr sz="2600">
                <a:solidFill>
                  <a:schemeClr val="tx1"/>
                </a:solidFill>
                <a:latin typeface="Arial" charset="0"/>
                <a:ea typeface="ＭＳ Ｐゴシック" charset="0"/>
              </a:defRPr>
            </a:lvl7pPr>
            <a:lvl8pPr marL="3650513" indent="-243368" defTabSz="990371" eaLnBrk="0" fontAlgn="base" hangingPunct="0">
              <a:spcBef>
                <a:spcPct val="0"/>
              </a:spcBef>
              <a:spcAft>
                <a:spcPct val="0"/>
              </a:spcAft>
              <a:defRPr sz="2600">
                <a:solidFill>
                  <a:schemeClr val="tx1"/>
                </a:solidFill>
                <a:latin typeface="Arial" charset="0"/>
                <a:ea typeface="ＭＳ Ｐゴシック" charset="0"/>
              </a:defRPr>
            </a:lvl8pPr>
            <a:lvl9pPr marL="4137249" indent="-243368" defTabSz="990371" eaLnBrk="0" fontAlgn="base" hangingPunct="0">
              <a:spcBef>
                <a:spcPct val="0"/>
              </a:spcBef>
              <a:spcAft>
                <a:spcPct val="0"/>
              </a:spcAft>
              <a:defRPr sz="2600">
                <a:solidFill>
                  <a:schemeClr val="tx1"/>
                </a:solidFill>
                <a:latin typeface="Arial" charset="0"/>
                <a:ea typeface="ＭＳ Ｐゴシック" charset="0"/>
              </a:defRPr>
            </a:lvl9pPr>
          </a:lstStyle>
          <a:p>
            <a:fld id="{E2FE048D-23D4-B442-9C33-5FE577944170}" type="slidenum">
              <a:rPr lang="en-US" sz="1300"/>
              <a:pPr/>
              <a:t>17</a:t>
            </a:fld>
            <a:endParaRPr 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p:spPr>
        <p:txBody>
          <a:bodyPr/>
          <a:lstStyle/>
          <a:p>
            <a:r>
              <a:rPr lang="en-US" smtClean="0"/>
              <a:t>This scene, the Grand Central station, is a bit of a difficult case.</a:t>
            </a:r>
            <a:r>
              <a:rPr lang="en-US" baseline="0" smtClean="0"/>
              <a:t> </a:t>
            </a:r>
            <a:r>
              <a:rPr lang="en-US" smtClean="0"/>
              <a:t>A </a:t>
            </a:r>
            <a:r>
              <a:rPr lang="en-US"/>
              <a:t>unique feature of </a:t>
            </a:r>
            <a:r>
              <a:rPr lang="en-US" smtClean="0"/>
              <a:t>the scene </a:t>
            </a:r>
            <a:r>
              <a:rPr lang="en-US"/>
              <a:t>are the omni-directional lights positioned in small recesses between stone blocks.</a:t>
            </a:r>
          </a:p>
          <a:p>
            <a:endParaRPr lang="en-US"/>
          </a:p>
          <a:p>
            <a:r>
              <a:rPr lang="en-US"/>
              <a:t>These lights pose a problem </a:t>
            </a:r>
            <a:r>
              <a:rPr lang="en-US" smtClean="0"/>
              <a:t>since </a:t>
            </a:r>
            <a:r>
              <a:rPr lang="en-US"/>
              <a:t>they violate the low-rank assumption. </a:t>
            </a:r>
            <a:r>
              <a:rPr lang="en-US" smtClean="0"/>
              <a:t>The </a:t>
            </a:r>
            <a:r>
              <a:rPr lang="en-US"/>
              <a:t>columns corresponding to these lights are pretty much linearly </a:t>
            </a:r>
            <a:r>
              <a:rPr lang="en-US" smtClean="0"/>
              <a:t>independent.</a:t>
            </a:r>
            <a:r>
              <a:rPr lang="en-US" baseline="0" smtClean="0"/>
              <a:t> </a:t>
            </a:r>
            <a:r>
              <a:rPr lang="en-US" smtClean="0"/>
              <a:t>Therefore, </a:t>
            </a:r>
            <a:r>
              <a:rPr lang="en-US"/>
              <a:t>a larger number of rows and </a:t>
            </a:r>
            <a:r>
              <a:rPr lang="en-US" smtClean="0"/>
              <a:t>columns will</a:t>
            </a:r>
            <a:r>
              <a:rPr lang="en-US" baseline="0" smtClean="0"/>
              <a:t> be</a:t>
            </a:r>
            <a:r>
              <a:rPr lang="en-US" smtClean="0"/>
              <a:t> </a:t>
            </a:r>
            <a:r>
              <a:rPr lang="en-US"/>
              <a:t>required </a:t>
            </a:r>
            <a:r>
              <a:rPr lang="en-US" smtClean="0"/>
              <a:t>here,</a:t>
            </a:r>
            <a:r>
              <a:rPr lang="en-US" baseline="0" smtClean="0"/>
              <a:t> and some lights are still missing on the left side.</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p:spPr>
        <p:txBody>
          <a:bodyPr/>
          <a:lstStyle/>
          <a:p>
            <a:r>
              <a:rPr lang="en-US" smtClean="0"/>
              <a:t>An important </a:t>
            </a:r>
            <a:r>
              <a:rPr lang="en-US"/>
              <a:t>question is whether the row sampling step of our algorithm </a:t>
            </a:r>
            <a:r>
              <a:rPr lang="en-US" smtClean="0"/>
              <a:t>is more useful</a:t>
            </a:r>
            <a:r>
              <a:rPr lang="en-US" baseline="0" smtClean="0"/>
              <a:t> than brute force.</a:t>
            </a:r>
            <a:endParaRPr lang="en-US"/>
          </a:p>
          <a:p>
            <a:endParaRPr lang="en-US"/>
          </a:p>
          <a:p>
            <a:r>
              <a:rPr lang="en-US"/>
              <a:t>Indeed, instead of creating 100,000 lights and trying to pick a small subset of them, we </a:t>
            </a:r>
            <a:r>
              <a:rPr lang="en-US" smtClean="0"/>
              <a:t>could simply </a:t>
            </a:r>
            <a:r>
              <a:rPr lang="en-US"/>
              <a:t>create a smaller number of lights and render them all.</a:t>
            </a:r>
          </a:p>
          <a:p>
            <a:endParaRPr lang="en-US"/>
          </a:p>
          <a:p>
            <a:r>
              <a:rPr lang="en-US"/>
              <a:t>However, if we compare these images, we find that the simpler approach produces much more objectionable artifacts despite taking a bit longer.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this part of the course, I will talk about several techniques that improve the scalability of</a:t>
            </a:r>
            <a:r>
              <a:rPr lang="en-US" baseline="0" smtClean="0"/>
              <a:t> many-light methods with the number of virtual lights. In other words – we have reduced our rendering problem to computing the connections between many VPLs and many receivers, or “gather points”.</a:t>
            </a:r>
          </a:p>
          <a:p>
            <a:endParaRPr lang="en-US" baseline="0" smtClean="0"/>
          </a:p>
          <a:p>
            <a:r>
              <a:rPr lang="en-US" baseline="0" smtClean="0"/>
              <a:t>Of course, one way to do it are the lightcuts algorithms that Bruce described, which are very reliable ad high-quality. I will introduce alternative techniques like row-column sampling and visibility clustering, which can have some other advantages.</a:t>
            </a:r>
          </a:p>
          <a:p>
            <a:endParaRPr lang="en-US" baseline="0" smtClean="0"/>
          </a:p>
          <a:p>
            <a:r>
              <a:rPr lang="en-US" baseline="0" smtClean="0"/>
              <a:t>For example, one may be able ot use shadow maps instead of ray casting for visibility checking, which tends to be faster in most cases. No bounds on shders are required, which can lead to simpler implementations. There may also be advantages in highly occluded environments, where lightcuts will conservatively evaluate illumination assuming full visibility.</a:t>
            </a:r>
          </a:p>
        </p:txBody>
      </p:sp>
      <p:sp>
        <p:nvSpPr>
          <p:cNvPr id="4" name="Slide Number Placeholder 3"/>
          <p:cNvSpPr>
            <a:spLocks noGrp="1"/>
          </p:cNvSpPr>
          <p:nvPr>
            <p:ph type="sldNum" sz="quarter" idx="10"/>
          </p:nvPr>
        </p:nvSpPr>
        <p:spPr/>
        <p:txBody>
          <a:bodyPr/>
          <a:lstStyle/>
          <a:p>
            <a:pPr>
              <a:defRPr/>
            </a:pPr>
            <a:fld id="{B3C404A3-75D5-2244-8703-7E94618CDFCF}" type="slidenum">
              <a:rPr lang="en-US" smtClean="0"/>
              <a:pPr>
                <a:defRPr/>
              </a:pPr>
              <a:t>2</a:t>
            </a:fld>
            <a:endParaRPr lang="en-US"/>
          </a:p>
        </p:txBody>
      </p:sp>
    </p:spTree>
    <p:extLst>
      <p:ext uri="{BB962C8B-B14F-4D97-AF65-F5344CB8AC3E}">
        <p14:creationId xmlns:p14="http://schemas.microsoft.com/office/powerpoint/2010/main" val="1580744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p:spPr>
        <p:txBody>
          <a:bodyPr/>
          <a:lstStyle/>
          <a:p>
            <a:r>
              <a:rPr lang="en-US" smtClean="0"/>
              <a:t>Here are</a:t>
            </a:r>
            <a:r>
              <a:rPr lang="en-US" baseline="0" smtClean="0"/>
              <a:t> difference images as well.</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p:spPr>
        <p:txBody>
          <a:bodyPr/>
          <a:lstStyle/>
          <a:p>
            <a:r>
              <a:rPr lang="en-US" smtClean="0"/>
              <a:t>In row-column sampling,</a:t>
            </a:r>
            <a:r>
              <a:rPr lang="en-US" baseline="0" smtClean="0"/>
              <a:t> </a:t>
            </a:r>
            <a:r>
              <a:rPr lang="en-US" smtClean="0"/>
              <a:t>we </a:t>
            </a:r>
            <a:r>
              <a:rPr lang="en-US"/>
              <a:t>had a different matrix in every frame. Let’s concatenate them,</a:t>
            </a:r>
          </a:p>
          <a:p>
            <a:r>
              <a:rPr lang="en-US"/>
              <a:t>and consider all of them at once as one large </a:t>
            </a:r>
            <a:r>
              <a:rPr lang="en-US" smtClean="0"/>
              <a:t>3D </a:t>
            </a:r>
            <a:r>
              <a:rPr lang="en-US"/>
              <a:t>array (or tensor) of lights contributing to pixels over frames.</a:t>
            </a:r>
          </a:p>
          <a:p>
            <a:r>
              <a:rPr lang="en-US"/>
              <a:t> </a:t>
            </a:r>
          </a:p>
          <a:p>
            <a:r>
              <a:rPr lang="en-US" smtClean="0"/>
              <a:t>The amount </a:t>
            </a:r>
            <a:r>
              <a:rPr lang="en-US"/>
              <a:t>of data is very large, and we need to avoid constructing the whole tensor at any point in the </a:t>
            </a:r>
            <a:r>
              <a:rPr lang="en-US" smtClean="0"/>
              <a:t>algorithm, similar to the matrix case.</a:t>
            </a:r>
            <a:endParaRPr lang="en-US"/>
          </a:p>
        </p:txBody>
      </p:sp>
      <p:sp>
        <p:nvSpPr>
          <p:cNvPr id="83971" name="Slide Number Placeholder 3"/>
          <p:cNvSpPr>
            <a:spLocks noGrp="1"/>
          </p:cNvSpPr>
          <p:nvPr>
            <p:ph type="sldNum" sz="quarter" idx="5"/>
          </p:nvPr>
        </p:nvSpPr>
        <p:spPr>
          <a:noFill/>
        </p:spPr>
        <p:txBody>
          <a:bodyPr/>
          <a:lstStyle>
            <a:lvl1pPr defTabSz="990371">
              <a:defRPr sz="2600">
                <a:solidFill>
                  <a:schemeClr val="tx1"/>
                </a:solidFill>
                <a:latin typeface="Arial" charset="0"/>
                <a:ea typeface="ＭＳ Ｐゴシック" charset="0"/>
                <a:cs typeface="ＭＳ Ｐゴシック" charset="0"/>
              </a:defRPr>
            </a:lvl1pPr>
            <a:lvl2pPr marL="790945" indent="-304209" defTabSz="990371">
              <a:defRPr sz="2600">
                <a:solidFill>
                  <a:schemeClr val="tx1"/>
                </a:solidFill>
                <a:latin typeface="Arial" charset="0"/>
                <a:ea typeface="ＭＳ Ｐゴシック" charset="0"/>
              </a:defRPr>
            </a:lvl2pPr>
            <a:lvl3pPr marL="1216838" indent="-243368" defTabSz="990371">
              <a:defRPr sz="2600">
                <a:solidFill>
                  <a:schemeClr val="tx1"/>
                </a:solidFill>
                <a:latin typeface="Arial" charset="0"/>
                <a:ea typeface="ＭＳ Ｐゴシック" charset="0"/>
              </a:defRPr>
            </a:lvl3pPr>
            <a:lvl4pPr marL="1703573" indent="-243368" defTabSz="990371">
              <a:defRPr sz="2600">
                <a:solidFill>
                  <a:schemeClr val="tx1"/>
                </a:solidFill>
                <a:latin typeface="Arial" charset="0"/>
                <a:ea typeface="ＭＳ Ｐゴシック" charset="0"/>
              </a:defRPr>
            </a:lvl4pPr>
            <a:lvl5pPr marL="2190308" indent="-243368" defTabSz="990371">
              <a:defRPr sz="2600">
                <a:solidFill>
                  <a:schemeClr val="tx1"/>
                </a:solidFill>
                <a:latin typeface="Arial" charset="0"/>
                <a:ea typeface="ＭＳ Ｐゴシック" charset="0"/>
              </a:defRPr>
            </a:lvl5pPr>
            <a:lvl6pPr marL="2677043" indent="-243368" defTabSz="990371" eaLnBrk="0" fontAlgn="base" hangingPunct="0">
              <a:spcBef>
                <a:spcPct val="0"/>
              </a:spcBef>
              <a:spcAft>
                <a:spcPct val="0"/>
              </a:spcAft>
              <a:defRPr sz="2600">
                <a:solidFill>
                  <a:schemeClr val="tx1"/>
                </a:solidFill>
                <a:latin typeface="Arial" charset="0"/>
                <a:ea typeface="ＭＳ Ｐゴシック" charset="0"/>
              </a:defRPr>
            </a:lvl6pPr>
            <a:lvl7pPr marL="3163778" indent="-243368" defTabSz="990371" eaLnBrk="0" fontAlgn="base" hangingPunct="0">
              <a:spcBef>
                <a:spcPct val="0"/>
              </a:spcBef>
              <a:spcAft>
                <a:spcPct val="0"/>
              </a:spcAft>
              <a:defRPr sz="2600">
                <a:solidFill>
                  <a:schemeClr val="tx1"/>
                </a:solidFill>
                <a:latin typeface="Arial" charset="0"/>
                <a:ea typeface="ＭＳ Ｐゴシック" charset="0"/>
              </a:defRPr>
            </a:lvl7pPr>
            <a:lvl8pPr marL="3650513" indent="-243368" defTabSz="990371" eaLnBrk="0" fontAlgn="base" hangingPunct="0">
              <a:spcBef>
                <a:spcPct val="0"/>
              </a:spcBef>
              <a:spcAft>
                <a:spcPct val="0"/>
              </a:spcAft>
              <a:defRPr sz="2600">
                <a:solidFill>
                  <a:schemeClr val="tx1"/>
                </a:solidFill>
                <a:latin typeface="Arial" charset="0"/>
                <a:ea typeface="ＭＳ Ｐゴシック" charset="0"/>
              </a:defRPr>
            </a:lvl8pPr>
            <a:lvl9pPr marL="4137249" indent="-243368" defTabSz="990371" eaLnBrk="0" fontAlgn="base" hangingPunct="0">
              <a:spcBef>
                <a:spcPct val="0"/>
              </a:spcBef>
              <a:spcAft>
                <a:spcPct val="0"/>
              </a:spcAft>
              <a:defRPr sz="2600">
                <a:solidFill>
                  <a:schemeClr val="tx1"/>
                </a:solidFill>
                <a:latin typeface="Arial" charset="0"/>
                <a:ea typeface="ＭＳ Ｐゴシック" charset="0"/>
              </a:defRPr>
            </a:lvl9pPr>
          </a:lstStyle>
          <a:p>
            <a:fld id="{50C5688E-DA3D-9A4F-9B41-1B19E91480B9}" type="slidenum">
              <a:rPr lang="en-US" sz="1300"/>
              <a:pPr/>
              <a:t>21</a:t>
            </a:fld>
            <a:endParaRPr 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p:spPr>
        <p:txBody>
          <a:bodyPr/>
          <a:lstStyle/>
          <a:p>
            <a:r>
              <a:rPr lang="en-US" smtClean="0"/>
              <a:t>The extension will be done as follows:</a:t>
            </a:r>
            <a:r>
              <a:rPr lang="en-US" baseline="0" smtClean="0"/>
              <a:t> We compute a set of rows in every frame, resulting in a set of horizontal slices of the tensor.</a:t>
            </a:r>
          </a:p>
          <a:p>
            <a:endParaRPr lang="en-US" baseline="0" smtClean="0"/>
          </a:p>
          <a:p>
            <a:r>
              <a:rPr lang="en-US" baseline="0" smtClean="0"/>
              <a:t>Then we cluster the columns of this reduced tensor; I call this a “rectangular clustering” since every cluster is a cartesian product of a light subset and a frame subset.</a:t>
            </a:r>
          </a:p>
          <a:p>
            <a:endParaRPr lang="en-US" baseline="0" smtClean="0"/>
          </a:p>
          <a:p>
            <a:r>
              <a:rPr lang="en-US" smtClean="0"/>
              <a:t>We can then</a:t>
            </a:r>
            <a:r>
              <a:rPr lang="en-US" baseline="0" smtClean="0"/>
              <a:t> use a similar representative selection and reconstruction as before, except here we have to be careful, because pixels move between frames. A pixel mapping trick similar to optical can be used to warp the representatives to avoid this problem.</a:t>
            </a:r>
            <a:endParaRPr lang="en-US"/>
          </a:p>
        </p:txBody>
      </p:sp>
      <p:sp>
        <p:nvSpPr>
          <p:cNvPr id="86019" name="Slide Number Placeholder 3"/>
          <p:cNvSpPr>
            <a:spLocks noGrp="1"/>
          </p:cNvSpPr>
          <p:nvPr>
            <p:ph type="sldNum" sz="quarter" idx="5"/>
          </p:nvPr>
        </p:nvSpPr>
        <p:spPr>
          <a:noFill/>
        </p:spPr>
        <p:txBody>
          <a:bodyPr/>
          <a:lstStyle>
            <a:lvl1pPr defTabSz="990371">
              <a:defRPr sz="2600">
                <a:solidFill>
                  <a:schemeClr val="tx1"/>
                </a:solidFill>
                <a:latin typeface="Arial" charset="0"/>
                <a:ea typeface="ＭＳ Ｐゴシック" charset="0"/>
                <a:cs typeface="ＭＳ Ｐゴシック" charset="0"/>
              </a:defRPr>
            </a:lvl1pPr>
            <a:lvl2pPr marL="790945" indent="-304209" defTabSz="990371">
              <a:defRPr sz="2600">
                <a:solidFill>
                  <a:schemeClr val="tx1"/>
                </a:solidFill>
                <a:latin typeface="Arial" charset="0"/>
                <a:ea typeface="ＭＳ Ｐゴシック" charset="0"/>
              </a:defRPr>
            </a:lvl2pPr>
            <a:lvl3pPr marL="1216838" indent="-243368" defTabSz="990371">
              <a:defRPr sz="2600">
                <a:solidFill>
                  <a:schemeClr val="tx1"/>
                </a:solidFill>
                <a:latin typeface="Arial" charset="0"/>
                <a:ea typeface="ＭＳ Ｐゴシック" charset="0"/>
              </a:defRPr>
            </a:lvl3pPr>
            <a:lvl4pPr marL="1703573" indent="-243368" defTabSz="990371">
              <a:defRPr sz="2600">
                <a:solidFill>
                  <a:schemeClr val="tx1"/>
                </a:solidFill>
                <a:latin typeface="Arial" charset="0"/>
                <a:ea typeface="ＭＳ Ｐゴシック" charset="0"/>
              </a:defRPr>
            </a:lvl4pPr>
            <a:lvl5pPr marL="2190308" indent="-243368" defTabSz="990371">
              <a:defRPr sz="2600">
                <a:solidFill>
                  <a:schemeClr val="tx1"/>
                </a:solidFill>
                <a:latin typeface="Arial" charset="0"/>
                <a:ea typeface="ＭＳ Ｐゴシック" charset="0"/>
              </a:defRPr>
            </a:lvl5pPr>
            <a:lvl6pPr marL="2677043" indent="-243368" defTabSz="990371" eaLnBrk="0" fontAlgn="base" hangingPunct="0">
              <a:spcBef>
                <a:spcPct val="0"/>
              </a:spcBef>
              <a:spcAft>
                <a:spcPct val="0"/>
              </a:spcAft>
              <a:defRPr sz="2600">
                <a:solidFill>
                  <a:schemeClr val="tx1"/>
                </a:solidFill>
                <a:latin typeface="Arial" charset="0"/>
                <a:ea typeface="ＭＳ Ｐゴシック" charset="0"/>
              </a:defRPr>
            </a:lvl6pPr>
            <a:lvl7pPr marL="3163778" indent="-243368" defTabSz="990371" eaLnBrk="0" fontAlgn="base" hangingPunct="0">
              <a:spcBef>
                <a:spcPct val="0"/>
              </a:spcBef>
              <a:spcAft>
                <a:spcPct val="0"/>
              </a:spcAft>
              <a:defRPr sz="2600">
                <a:solidFill>
                  <a:schemeClr val="tx1"/>
                </a:solidFill>
                <a:latin typeface="Arial" charset="0"/>
                <a:ea typeface="ＭＳ Ｐゴシック" charset="0"/>
              </a:defRPr>
            </a:lvl7pPr>
            <a:lvl8pPr marL="3650513" indent="-243368" defTabSz="990371" eaLnBrk="0" fontAlgn="base" hangingPunct="0">
              <a:spcBef>
                <a:spcPct val="0"/>
              </a:spcBef>
              <a:spcAft>
                <a:spcPct val="0"/>
              </a:spcAft>
              <a:defRPr sz="2600">
                <a:solidFill>
                  <a:schemeClr val="tx1"/>
                </a:solidFill>
                <a:latin typeface="Arial" charset="0"/>
                <a:ea typeface="ＭＳ Ｐゴシック" charset="0"/>
              </a:defRPr>
            </a:lvl8pPr>
            <a:lvl9pPr marL="4137249" indent="-243368" defTabSz="990371" eaLnBrk="0" fontAlgn="base" hangingPunct="0">
              <a:spcBef>
                <a:spcPct val="0"/>
              </a:spcBef>
              <a:spcAft>
                <a:spcPct val="0"/>
              </a:spcAft>
              <a:defRPr sz="2600">
                <a:solidFill>
                  <a:schemeClr val="tx1"/>
                </a:solidFill>
                <a:latin typeface="Arial" charset="0"/>
                <a:ea typeface="ＭＳ Ｐゴシック" charset="0"/>
              </a:defRPr>
            </a:lvl9pPr>
          </a:lstStyle>
          <a:p>
            <a:fld id="{D181216B-1A1D-4D46-939A-B8C245877B89}" type="slidenum">
              <a:rPr lang="en-US" sz="1300"/>
              <a:pPr/>
              <a:t>22</a:t>
            </a:fld>
            <a:endParaRPr 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p:spPr>
        <p:txBody>
          <a:bodyPr/>
          <a:lstStyle/>
          <a:p>
            <a:r>
              <a:rPr lang="en-US"/>
              <a:t>How do we find a rectangular clustering? </a:t>
            </a:r>
            <a:r>
              <a:rPr lang="en-US" smtClean="0"/>
              <a:t>This problem is again NP</a:t>
            </a:r>
            <a:r>
              <a:rPr lang="en-US"/>
              <a:t>-</a:t>
            </a:r>
            <a:r>
              <a:rPr lang="en-US" smtClean="0"/>
              <a:t>hard,</a:t>
            </a:r>
            <a:r>
              <a:rPr lang="en-US" baseline="0" smtClean="0"/>
              <a:t> but we can adapt the divide-and-conquer as follows.</a:t>
            </a:r>
          </a:p>
          <a:p>
            <a:endParaRPr lang="en-US"/>
          </a:p>
          <a:p>
            <a:r>
              <a:rPr lang="en-US"/>
              <a:t>We will start with all light-frame pairs in one cluster, and keep splitting the cluster with highest cost until we reach the desired number of clusters</a:t>
            </a:r>
            <a:r>
              <a:rPr lang="en-US" smtClean="0"/>
              <a:t>.</a:t>
            </a:r>
          </a:p>
          <a:p>
            <a:endParaRPr lang="en-US"/>
          </a:p>
          <a:p>
            <a:r>
              <a:rPr lang="en-US"/>
              <a:t>We will try splitting the cluster in time and in lights, and pick the split that gives us the better objective function value.</a:t>
            </a:r>
          </a:p>
          <a:p>
            <a:r>
              <a:rPr lang="en-US"/>
              <a:t>Now the question is, how to split in time and in </a:t>
            </a:r>
            <a:r>
              <a:rPr lang="en-US" smtClean="0"/>
              <a:t>lights;</a:t>
            </a:r>
            <a:r>
              <a:rPr lang="en-US" baseline="0" smtClean="0"/>
              <a:t> we can answer this by trying both splits and seeing which one decreases the objective function more.</a:t>
            </a:r>
            <a:endParaRPr lang="en-US"/>
          </a:p>
        </p:txBody>
      </p:sp>
      <p:sp>
        <p:nvSpPr>
          <p:cNvPr id="84995" name="Slide Number Placeholder 3"/>
          <p:cNvSpPr>
            <a:spLocks noGrp="1"/>
          </p:cNvSpPr>
          <p:nvPr>
            <p:ph type="sldNum" sz="quarter" idx="5"/>
          </p:nvPr>
        </p:nvSpPr>
        <p:spPr>
          <a:noFill/>
        </p:spPr>
        <p:txBody>
          <a:bodyPr/>
          <a:lstStyle>
            <a:lvl1pPr defTabSz="990371">
              <a:defRPr sz="2600">
                <a:solidFill>
                  <a:schemeClr val="tx1"/>
                </a:solidFill>
                <a:latin typeface="Arial" charset="0"/>
                <a:ea typeface="ＭＳ Ｐゴシック" charset="0"/>
                <a:cs typeface="ＭＳ Ｐゴシック" charset="0"/>
              </a:defRPr>
            </a:lvl1pPr>
            <a:lvl2pPr marL="790945" indent="-304209" defTabSz="990371">
              <a:defRPr sz="2600">
                <a:solidFill>
                  <a:schemeClr val="tx1"/>
                </a:solidFill>
                <a:latin typeface="Arial" charset="0"/>
                <a:ea typeface="ＭＳ Ｐゴシック" charset="0"/>
              </a:defRPr>
            </a:lvl2pPr>
            <a:lvl3pPr marL="1216838" indent="-243368" defTabSz="990371">
              <a:defRPr sz="2600">
                <a:solidFill>
                  <a:schemeClr val="tx1"/>
                </a:solidFill>
                <a:latin typeface="Arial" charset="0"/>
                <a:ea typeface="ＭＳ Ｐゴシック" charset="0"/>
              </a:defRPr>
            </a:lvl3pPr>
            <a:lvl4pPr marL="1703573" indent="-243368" defTabSz="990371">
              <a:defRPr sz="2600">
                <a:solidFill>
                  <a:schemeClr val="tx1"/>
                </a:solidFill>
                <a:latin typeface="Arial" charset="0"/>
                <a:ea typeface="ＭＳ Ｐゴシック" charset="0"/>
              </a:defRPr>
            </a:lvl4pPr>
            <a:lvl5pPr marL="2190308" indent="-243368" defTabSz="990371">
              <a:defRPr sz="2600">
                <a:solidFill>
                  <a:schemeClr val="tx1"/>
                </a:solidFill>
                <a:latin typeface="Arial" charset="0"/>
                <a:ea typeface="ＭＳ Ｐゴシック" charset="0"/>
              </a:defRPr>
            </a:lvl5pPr>
            <a:lvl6pPr marL="2677043" indent="-243368" defTabSz="990371" eaLnBrk="0" fontAlgn="base" hangingPunct="0">
              <a:spcBef>
                <a:spcPct val="0"/>
              </a:spcBef>
              <a:spcAft>
                <a:spcPct val="0"/>
              </a:spcAft>
              <a:defRPr sz="2600">
                <a:solidFill>
                  <a:schemeClr val="tx1"/>
                </a:solidFill>
                <a:latin typeface="Arial" charset="0"/>
                <a:ea typeface="ＭＳ Ｐゴシック" charset="0"/>
              </a:defRPr>
            </a:lvl6pPr>
            <a:lvl7pPr marL="3163778" indent="-243368" defTabSz="990371" eaLnBrk="0" fontAlgn="base" hangingPunct="0">
              <a:spcBef>
                <a:spcPct val="0"/>
              </a:spcBef>
              <a:spcAft>
                <a:spcPct val="0"/>
              </a:spcAft>
              <a:defRPr sz="2600">
                <a:solidFill>
                  <a:schemeClr val="tx1"/>
                </a:solidFill>
                <a:latin typeface="Arial" charset="0"/>
                <a:ea typeface="ＭＳ Ｐゴシック" charset="0"/>
              </a:defRPr>
            </a:lvl7pPr>
            <a:lvl8pPr marL="3650513" indent="-243368" defTabSz="990371" eaLnBrk="0" fontAlgn="base" hangingPunct="0">
              <a:spcBef>
                <a:spcPct val="0"/>
              </a:spcBef>
              <a:spcAft>
                <a:spcPct val="0"/>
              </a:spcAft>
              <a:defRPr sz="2600">
                <a:solidFill>
                  <a:schemeClr val="tx1"/>
                </a:solidFill>
                <a:latin typeface="Arial" charset="0"/>
                <a:ea typeface="ＭＳ Ｐゴシック" charset="0"/>
              </a:defRPr>
            </a:lvl8pPr>
            <a:lvl9pPr marL="4137249" indent="-243368" defTabSz="990371" eaLnBrk="0" fontAlgn="base" hangingPunct="0">
              <a:spcBef>
                <a:spcPct val="0"/>
              </a:spcBef>
              <a:spcAft>
                <a:spcPct val="0"/>
              </a:spcAft>
              <a:defRPr sz="2600">
                <a:solidFill>
                  <a:schemeClr val="tx1"/>
                </a:solidFill>
                <a:latin typeface="Arial" charset="0"/>
                <a:ea typeface="ＭＳ Ｐゴシック" charset="0"/>
              </a:defRPr>
            </a:lvl9pPr>
          </a:lstStyle>
          <a:p>
            <a:fld id="{1DEBBEA8-040D-DA44-8D9D-69DC37A22ADC}" type="slidenum">
              <a:rPr lang="en-US" sz="1300"/>
              <a:pPr/>
              <a:t>23</a:t>
            </a:fld>
            <a:endParaRPr lang="en-US"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p:spPr>
        <p:txBody>
          <a:bodyPr/>
          <a:lstStyle/>
          <a:p>
            <a:r>
              <a:rPr lang="en-US" smtClean="0"/>
              <a:t>Here is an example animation</a:t>
            </a:r>
            <a:r>
              <a:rPr lang="en-US" baseline="0" smtClean="0"/>
              <a:t> rendered with this method. On the left is the result, and on the right is reference with all VPLs, which took about 9 times longer.</a:t>
            </a:r>
            <a:endParaRPr lang="en-US"/>
          </a:p>
          <a:p>
            <a:endParaRPr lang="en-US"/>
          </a:p>
        </p:txBody>
      </p:sp>
      <p:sp>
        <p:nvSpPr>
          <p:cNvPr id="87043" name="Slide Number Placeholder 3"/>
          <p:cNvSpPr>
            <a:spLocks noGrp="1"/>
          </p:cNvSpPr>
          <p:nvPr>
            <p:ph type="sldNum" sz="quarter" idx="5"/>
          </p:nvPr>
        </p:nvSpPr>
        <p:spPr>
          <a:noFill/>
        </p:spPr>
        <p:txBody>
          <a:bodyPr/>
          <a:lstStyle>
            <a:lvl1pPr defTabSz="990371">
              <a:defRPr sz="2600">
                <a:solidFill>
                  <a:schemeClr val="tx1"/>
                </a:solidFill>
                <a:latin typeface="Arial" charset="0"/>
                <a:ea typeface="ＭＳ Ｐゴシック" charset="0"/>
                <a:cs typeface="ＭＳ Ｐゴシック" charset="0"/>
              </a:defRPr>
            </a:lvl1pPr>
            <a:lvl2pPr marL="790945" indent="-304209" defTabSz="990371">
              <a:defRPr sz="2600">
                <a:solidFill>
                  <a:schemeClr val="tx1"/>
                </a:solidFill>
                <a:latin typeface="Arial" charset="0"/>
                <a:ea typeface="ＭＳ Ｐゴシック" charset="0"/>
              </a:defRPr>
            </a:lvl2pPr>
            <a:lvl3pPr marL="1216838" indent="-243368" defTabSz="990371">
              <a:defRPr sz="2600">
                <a:solidFill>
                  <a:schemeClr val="tx1"/>
                </a:solidFill>
                <a:latin typeface="Arial" charset="0"/>
                <a:ea typeface="ＭＳ Ｐゴシック" charset="0"/>
              </a:defRPr>
            </a:lvl3pPr>
            <a:lvl4pPr marL="1703573" indent="-243368" defTabSz="990371">
              <a:defRPr sz="2600">
                <a:solidFill>
                  <a:schemeClr val="tx1"/>
                </a:solidFill>
                <a:latin typeface="Arial" charset="0"/>
                <a:ea typeface="ＭＳ Ｐゴシック" charset="0"/>
              </a:defRPr>
            </a:lvl4pPr>
            <a:lvl5pPr marL="2190308" indent="-243368" defTabSz="990371">
              <a:defRPr sz="2600">
                <a:solidFill>
                  <a:schemeClr val="tx1"/>
                </a:solidFill>
                <a:latin typeface="Arial" charset="0"/>
                <a:ea typeface="ＭＳ Ｐゴシック" charset="0"/>
              </a:defRPr>
            </a:lvl5pPr>
            <a:lvl6pPr marL="2677043" indent="-243368" defTabSz="990371" eaLnBrk="0" fontAlgn="base" hangingPunct="0">
              <a:spcBef>
                <a:spcPct val="0"/>
              </a:spcBef>
              <a:spcAft>
                <a:spcPct val="0"/>
              </a:spcAft>
              <a:defRPr sz="2600">
                <a:solidFill>
                  <a:schemeClr val="tx1"/>
                </a:solidFill>
                <a:latin typeface="Arial" charset="0"/>
                <a:ea typeface="ＭＳ Ｐゴシック" charset="0"/>
              </a:defRPr>
            </a:lvl6pPr>
            <a:lvl7pPr marL="3163778" indent="-243368" defTabSz="990371" eaLnBrk="0" fontAlgn="base" hangingPunct="0">
              <a:spcBef>
                <a:spcPct val="0"/>
              </a:spcBef>
              <a:spcAft>
                <a:spcPct val="0"/>
              </a:spcAft>
              <a:defRPr sz="2600">
                <a:solidFill>
                  <a:schemeClr val="tx1"/>
                </a:solidFill>
                <a:latin typeface="Arial" charset="0"/>
                <a:ea typeface="ＭＳ Ｐゴシック" charset="0"/>
              </a:defRPr>
            </a:lvl7pPr>
            <a:lvl8pPr marL="3650513" indent="-243368" defTabSz="990371" eaLnBrk="0" fontAlgn="base" hangingPunct="0">
              <a:spcBef>
                <a:spcPct val="0"/>
              </a:spcBef>
              <a:spcAft>
                <a:spcPct val="0"/>
              </a:spcAft>
              <a:defRPr sz="2600">
                <a:solidFill>
                  <a:schemeClr val="tx1"/>
                </a:solidFill>
                <a:latin typeface="Arial" charset="0"/>
                <a:ea typeface="ＭＳ Ｐゴシック" charset="0"/>
              </a:defRPr>
            </a:lvl8pPr>
            <a:lvl9pPr marL="4137249" indent="-243368" defTabSz="990371" eaLnBrk="0" fontAlgn="base" hangingPunct="0">
              <a:spcBef>
                <a:spcPct val="0"/>
              </a:spcBef>
              <a:spcAft>
                <a:spcPct val="0"/>
              </a:spcAft>
              <a:defRPr sz="2600">
                <a:solidFill>
                  <a:schemeClr val="tx1"/>
                </a:solidFill>
                <a:latin typeface="Arial" charset="0"/>
                <a:ea typeface="ＭＳ Ｐゴシック" charset="0"/>
              </a:defRPr>
            </a:lvl9pPr>
          </a:lstStyle>
          <a:p>
            <a:fld id="{103720DD-A622-2846-A5A3-67B3FE1D8AEC}" type="slidenum">
              <a:rPr lang="en-US" sz="1300"/>
              <a:pPr/>
              <a:t>24</a:t>
            </a:fld>
            <a:endParaRPr 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here is another</a:t>
            </a:r>
            <a:r>
              <a:rPr lang="en-US" baseline="0" smtClean="0"/>
              <a:t> </a:t>
            </a:r>
            <a:r>
              <a:rPr lang="en-US" smtClean="0"/>
              <a:t>example with</a:t>
            </a:r>
            <a:r>
              <a:rPr lang="en-US" baseline="0" smtClean="0"/>
              <a:t> a temple and a moving sun. This one is about 77x faster than the brute-force solution.</a:t>
            </a:r>
            <a:endParaRPr lang="en-US"/>
          </a:p>
        </p:txBody>
      </p:sp>
      <p:sp>
        <p:nvSpPr>
          <p:cNvPr id="4" name="Slide Number Placeholder 3"/>
          <p:cNvSpPr>
            <a:spLocks noGrp="1"/>
          </p:cNvSpPr>
          <p:nvPr>
            <p:ph type="sldNum" sz="quarter" idx="10"/>
          </p:nvPr>
        </p:nvSpPr>
        <p:spPr/>
        <p:txBody>
          <a:bodyPr/>
          <a:lstStyle/>
          <a:p>
            <a:pPr>
              <a:defRPr/>
            </a:pPr>
            <a:fld id="{B3C404A3-75D5-2244-8703-7E94618CDFCF}" type="slidenum">
              <a:rPr lang="en-US" smtClean="0"/>
              <a:pPr>
                <a:defRPr/>
              </a:pPr>
              <a:t>25</a:t>
            </a:fld>
            <a:endParaRPr lang="en-US"/>
          </a:p>
        </p:txBody>
      </p:sp>
    </p:spTree>
    <p:extLst>
      <p:ext uri="{BB962C8B-B14F-4D97-AF65-F5344CB8AC3E}">
        <p14:creationId xmlns:p14="http://schemas.microsoft.com/office/powerpoint/2010/main" val="3702710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Another</a:t>
            </a:r>
            <a:r>
              <a:rPr lang="en-US" baseline="0" smtClean="0"/>
              <a:t> nice idea, published recently in the LightSlice paper, is to refine the original clustering within “slices” of the image. </a:t>
            </a:r>
          </a:p>
          <a:p>
            <a:endParaRPr lang="en-US" baseline="0" smtClean="0"/>
          </a:p>
          <a:p>
            <a:r>
              <a:rPr lang="en-US" baseline="0" smtClean="0"/>
              <a:t>One problem is that each slice will only have one row sample, and one-dimensional data is not enough to run a clustering algorithm. This is addressed by using neighboring row samples to help.</a:t>
            </a:r>
          </a:p>
        </p:txBody>
      </p:sp>
      <p:sp>
        <p:nvSpPr>
          <p:cNvPr id="4" name="Slide Number Placeholder 3"/>
          <p:cNvSpPr>
            <a:spLocks noGrp="1"/>
          </p:cNvSpPr>
          <p:nvPr>
            <p:ph type="sldNum" sz="quarter" idx="10"/>
          </p:nvPr>
        </p:nvSpPr>
        <p:spPr/>
        <p:txBody>
          <a:bodyPr/>
          <a:lstStyle/>
          <a:p>
            <a:pPr>
              <a:defRPr/>
            </a:pPr>
            <a:fld id="{B3C404A3-75D5-2244-8703-7E94618CDFCF}" type="slidenum">
              <a:rPr lang="en-US" smtClean="0"/>
              <a:pPr>
                <a:defRPr/>
              </a:pPr>
              <a:t>26</a:t>
            </a:fld>
            <a:endParaRPr lang="en-US"/>
          </a:p>
        </p:txBody>
      </p:sp>
    </p:spTree>
    <p:extLst>
      <p:ext uri="{BB962C8B-B14F-4D97-AF65-F5344CB8AC3E}">
        <p14:creationId xmlns:p14="http://schemas.microsoft.com/office/powerpoint/2010/main" val="1288561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works very well</a:t>
            </a:r>
            <a:r>
              <a:rPr lang="en-US" baseline="0" smtClean="0"/>
              <a:t> - </a:t>
            </a:r>
            <a:r>
              <a:rPr lang="en-US" smtClean="0"/>
              <a:t>in fact,</a:t>
            </a:r>
            <a:r>
              <a:rPr lang="en-US" baseline="0" smtClean="0"/>
              <a:t> on this fairly complex scene, the algorithm seemsto outperform both lightcuts and row-column sampling.</a:t>
            </a:r>
            <a:endParaRPr lang="en-US"/>
          </a:p>
        </p:txBody>
      </p:sp>
      <p:sp>
        <p:nvSpPr>
          <p:cNvPr id="4" name="Slide Number Placeholder 3"/>
          <p:cNvSpPr>
            <a:spLocks noGrp="1"/>
          </p:cNvSpPr>
          <p:nvPr>
            <p:ph type="sldNum" sz="quarter" idx="10"/>
          </p:nvPr>
        </p:nvSpPr>
        <p:spPr/>
        <p:txBody>
          <a:bodyPr/>
          <a:lstStyle/>
          <a:p>
            <a:pPr>
              <a:defRPr/>
            </a:pPr>
            <a:fld id="{B3C404A3-75D5-2244-8703-7E94618CDFCF}" type="slidenum">
              <a:rPr lang="en-US" smtClean="0"/>
              <a:pPr>
                <a:defRPr/>
              </a:pPr>
              <a:t>27</a:t>
            </a:fld>
            <a:endParaRPr lang="en-US"/>
          </a:p>
        </p:txBody>
      </p:sp>
    </p:spTree>
    <p:extLst>
      <p:ext uri="{BB962C8B-B14F-4D97-AF65-F5344CB8AC3E}">
        <p14:creationId xmlns:p14="http://schemas.microsoft.com/office/powerpoint/2010/main" val="1363297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p:spPr>
        <p:txBody>
          <a:bodyPr/>
          <a:lstStyle/>
          <a:p>
            <a:r>
              <a:rPr lang="en-US" smtClean="0"/>
              <a:t>Next, I will</a:t>
            </a:r>
            <a:r>
              <a:rPr lang="en-US" baseline="0" smtClean="0"/>
              <a:t> introduce an interesting variation of the row-column approach that is some cases more robust.</a:t>
            </a:r>
            <a:endParaRPr lang="en-US" smtClean="0"/>
          </a:p>
          <a:p>
            <a:r>
              <a:rPr lang="en-US" smtClean="0"/>
              <a:t>The </a:t>
            </a:r>
            <a:r>
              <a:rPr lang="en-US"/>
              <a:t>design of </a:t>
            </a:r>
            <a:r>
              <a:rPr lang="en-US" smtClean="0"/>
              <a:t>the</a:t>
            </a:r>
            <a:r>
              <a:rPr lang="en-US" baseline="0" smtClean="0"/>
              <a:t> algorithm</a:t>
            </a:r>
            <a:r>
              <a:rPr lang="en-US" smtClean="0"/>
              <a:t> </a:t>
            </a:r>
            <a:r>
              <a:rPr lang="en-US"/>
              <a:t>is motivated by several observation on shading and visibility in glossy scenes.</a:t>
            </a:r>
          </a:p>
          <a:p>
            <a:endParaRPr lang="en-US"/>
          </a:p>
          <a:p>
            <a:pPr eaLnBrk="1" hangingPunct="1">
              <a:spcBef>
                <a:spcPct val="0"/>
              </a:spcBef>
            </a:pPr>
            <a:r>
              <a:rPr lang="en-US"/>
              <a:t>First, we observe that in glossy scenes we cannot easily pick a small subset lights to approximate the solution, because shading from the individual lights is quite different.  In other words, we want to compute the shading from all the global VPLs. And that’s actually doable because the GPU is extremely efficient at computing the shading.</a:t>
            </a:r>
          </a:p>
          <a:p>
            <a:pPr eaLnBrk="1" hangingPunct="1">
              <a:spcBef>
                <a:spcPct val="0"/>
              </a:spcBef>
            </a:pPr>
            <a:endParaRPr lang="en-US"/>
          </a:p>
          <a:p>
            <a:r>
              <a:rPr lang="en-US"/>
              <a:t>But we just cannot afford to evaluate a SM for each of those 200k lights! So the key insight is to separate shading from visibility, use ALL the light for shading, and only a small number of representative lights for visibility.</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p:spPr>
        <p:txBody>
          <a:bodyPr/>
          <a:lstStyle/>
          <a:p>
            <a:r>
              <a:rPr lang="en-US"/>
              <a:t>Here’s the overview of </a:t>
            </a:r>
            <a:r>
              <a:rPr lang="en-US" smtClean="0"/>
              <a:t>visibilty clustering. </a:t>
            </a:r>
            <a:r>
              <a:rPr lang="en-US"/>
              <a:t>We start by distributing the global VPLs in the scene by tracing particles frOm light sources.</a:t>
            </a:r>
          </a:p>
          <a:p>
            <a:endParaRPr lang="en-US"/>
          </a:p>
          <a:p>
            <a:r>
              <a:rPr lang="en-US"/>
              <a:t>After that, we sample a number of rows of the interaction matrix, which means that we pick a number of pixels and for each of them, we evaluate the shading and visibility for all the lights. That gives us the reduced shading and visibility matrices.</a:t>
            </a:r>
          </a:p>
          <a:p>
            <a:endParaRPr lang="en-US"/>
          </a:p>
          <a:p>
            <a:r>
              <a:rPr lang="en-US"/>
              <a:t>The visibility clustering then analyzes these matrices and yields clusters of lights that will share the same shadow map. After that, we render all the VPLs with the shadow map of the representative light for each cluster. This yields the complete global </a:t>
            </a:r>
            <a:r>
              <a:rPr lang="en-US" smtClean="0"/>
              <a:t>solution.</a:t>
            </a:r>
            <a:endParaRPr lang="en-US" baseline="0" smtClean="0"/>
          </a:p>
          <a:p>
            <a:endParaRPr lang="en-US" baseline="0" smtClean="0"/>
          </a:p>
          <a:p>
            <a:r>
              <a:rPr lang="en-US" smtClean="0"/>
              <a:t>There’s </a:t>
            </a:r>
            <a:r>
              <a:rPr lang="en-US"/>
              <a:t>only one bit that remains to be explained here, and that’s the visibility clustering algorithm. </a:t>
            </a:r>
          </a:p>
        </p:txBody>
      </p:sp>
      <p:sp>
        <p:nvSpPr>
          <p:cNvPr id="89091" name="Slide Number Placeholder 3"/>
          <p:cNvSpPr>
            <a:spLocks noGrp="1"/>
          </p:cNvSpPr>
          <p:nvPr>
            <p:ph type="sldNum" sz="quarter" idx="5"/>
          </p:nvPr>
        </p:nvSpPr>
        <p:spPr>
          <a:noFill/>
        </p:spPr>
        <p:txBody>
          <a:bodyPr/>
          <a:lstStyle>
            <a:lvl1pPr defTabSz="990371">
              <a:defRPr sz="2600">
                <a:solidFill>
                  <a:schemeClr val="tx1"/>
                </a:solidFill>
                <a:latin typeface="Arial" charset="0"/>
                <a:ea typeface="ＭＳ Ｐゴシック" charset="0"/>
                <a:cs typeface="ＭＳ Ｐゴシック" charset="0"/>
              </a:defRPr>
            </a:lvl1pPr>
            <a:lvl2pPr marL="790945" indent="-304209" defTabSz="990371">
              <a:defRPr sz="2600">
                <a:solidFill>
                  <a:schemeClr val="tx1"/>
                </a:solidFill>
                <a:latin typeface="Arial" charset="0"/>
                <a:ea typeface="ＭＳ Ｐゴシック" charset="0"/>
              </a:defRPr>
            </a:lvl2pPr>
            <a:lvl3pPr marL="1216838" indent="-243368" defTabSz="990371">
              <a:defRPr sz="2600">
                <a:solidFill>
                  <a:schemeClr val="tx1"/>
                </a:solidFill>
                <a:latin typeface="Arial" charset="0"/>
                <a:ea typeface="ＭＳ Ｐゴシック" charset="0"/>
              </a:defRPr>
            </a:lvl3pPr>
            <a:lvl4pPr marL="1703573" indent="-243368" defTabSz="990371">
              <a:defRPr sz="2600">
                <a:solidFill>
                  <a:schemeClr val="tx1"/>
                </a:solidFill>
                <a:latin typeface="Arial" charset="0"/>
                <a:ea typeface="ＭＳ Ｐゴシック" charset="0"/>
              </a:defRPr>
            </a:lvl4pPr>
            <a:lvl5pPr marL="2190308" indent="-243368" defTabSz="990371">
              <a:defRPr sz="2600">
                <a:solidFill>
                  <a:schemeClr val="tx1"/>
                </a:solidFill>
                <a:latin typeface="Arial" charset="0"/>
                <a:ea typeface="ＭＳ Ｐゴシック" charset="0"/>
              </a:defRPr>
            </a:lvl5pPr>
            <a:lvl6pPr marL="2677043" indent="-243368" defTabSz="990371" eaLnBrk="0" fontAlgn="base" hangingPunct="0">
              <a:spcBef>
                <a:spcPct val="0"/>
              </a:spcBef>
              <a:spcAft>
                <a:spcPct val="0"/>
              </a:spcAft>
              <a:defRPr sz="2600">
                <a:solidFill>
                  <a:schemeClr val="tx1"/>
                </a:solidFill>
                <a:latin typeface="Arial" charset="0"/>
                <a:ea typeface="ＭＳ Ｐゴシック" charset="0"/>
              </a:defRPr>
            </a:lvl6pPr>
            <a:lvl7pPr marL="3163778" indent="-243368" defTabSz="990371" eaLnBrk="0" fontAlgn="base" hangingPunct="0">
              <a:spcBef>
                <a:spcPct val="0"/>
              </a:spcBef>
              <a:spcAft>
                <a:spcPct val="0"/>
              </a:spcAft>
              <a:defRPr sz="2600">
                <a:solidFill>
                  <a:schemeClr val="tx1"/>
                </a:solidFill>
                <a:latin typeface="Arial" charset="0"/>
                <a:ea typeface="ＭＳ Ｐゴシック" charset="0"/>
              </a:defRPr>
            </a:lvl7pPr>
            <a:lvl8pPr marL="3650513" indent="-243368" defTabSz="990371" eaLnBrk="0" fontAlgn="base" hangingPunct="0">
              <a:spcBef>
                <a:spcPct val="0"/>
              </a:spcBef>
              <a:spcAft>
                <a:spcPct val="0"/>
              </a:spcAft>
              <a:defRPr sz="2600">
                <a:solidFill>
                  <a:schemeClr val="tx1"/>
                </a:solidFill>
                <a:latin typeface="Arial" charset="0"/>
                <a:ea typeface="ＭＳ Ｐゴシック" charset="0"/>
              </a:defRPr>
            </a:lvl8pPr>
            <a:lvl9pPr marL="4137249" indent="-243368" defTabSz="990371" eaLnBrk="0" fontAlgn="base" hangingPunct="0">
              <a:spcBef>
                <a:spcPct val="0"/>
              </a:spcBef>
              <a:spcAft>
                <a:spcPct val="0"/>
              </a:spcAft>
              <a:defRPr sz="2600">
                <a:solidFill>
                  <a:schemeClr val="tx1"/>
                </a:solidFill>
                <a:latin typeface="Arial" charset="0"/>
                <a:ea typeface="ＭＳ Ｐゴシック" charset="0"/>
              </a:defRPr>
            </a:lvl9pPr>
          </a:lstStyle>
          <a:p>
            <a:fld id="{4DECEB38-CCCE-6642-91AF-085ED857013E}" type="slidenum">
              <a:rPr lang="en-US" sz="1300"/>
              <a:pPr/>
              <a:t>29</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p:spPr>
        <p:txBody>
          <a:bodyPr/>
          <a:lstStyle/>
          <a:p>
            <a:r>
              <a:rPr lang="en-US" smtClean="0"/>
              <a:t>To get started in describing the algorithms,</a:t>
            </a:r>
            <a:r>
              <a:rPr lang="en-US" baseline="0" smtClean="0"/>
              <a:t> we first need to</a:t>
            </a:r>
            <a:r>
              <a:rPr lang="en-US" smtClean="0"/>
              <a:t> </a:t>
            </a:r>
            <a:r>
              <a:rPr lang="en-US"/>
              <a:t>interpret the many light problem as a matrix of light-pixel </a:t>
            </a:r>
            <a:r>
              <a:rPr lang="en-US" smtClean="0"/>
              <a:t>interactions.</a:t>
            </a:r>
            <a:r>
              <a:rPr lang="en-US" baseline="0" smtClean="0"/>
              <a:t> </a:t>
            </a:r>
            <a:r>
              <a:rPr lang="en-US" smtClean="0"/>
              <a:t>This </a:t>
            </a:r>
            <a:r>
              <a:rPr lang="en-US"/>
              <a:t>means that each element of the matrix is the contribution of a single light to a single </a:t>
            </a:r>
            <a:r>
              <a:rPr lang="en-US" smtClean="0"/>
              <a:t>pixel.</a:t>
            </a:r>
          </a:p>
          <a:p>
            <a:endParaRPr lang="en-US" smtClean="0"/>
          </a:p>
          <a:p>
            <a:r>
              <a:rPr lang="en-US" smtClean="0"/>
              <a:t>So</a:t>
            </a:r>
            <a:r>
              <a:rPr lang="en-US"/>
              <a:t>, the columns of the matrix are really images rendered with a single point light.</a:t>
            </a:r>
          </a:p>
          <a:p>
            <a:r>
              <a:rPr lang="en-US"/>
              <a:t>The rows represent contributions of all the lights to a particular pixel.</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p:spPr>
        <p:txBody>
          <a:bodyPr/>
          <a:lstStyle/>
          <a:p>
            <a:r>
              <a:rPr lang="en-US"/>
              <a:t>The goal of the visibility clustering algorithm is to group VPLs into clusters that will share the shadow map of its representative VPL. We use a data-driven approach where we analyze the row samples from the light interaction matrix.</a:t>
            </a:r>
          </a:p>
          <a:p>
            <a:r>
              <a:rPr lang="en-US"/>
              <a:t>The clustering algorithms proceeds in a top-down fashion, splitting clusters with highest cost, which is defined as the L2 error of the matrix incurred by the visibility approximation.</a:t>
            </a:r>
          </a:p>
        </p:txBody>
      </p:sp>
      <p:sp>
        <p:nvSpPr>
          <p:cNvPr id="90115" name="Slide Number Placeholder 3"/>
          <p:cNvSpPr>
            <a:spLocks noGrp="1"/>
          </p:cNvSpPr>
          <p:nvPr>
            <p:ph type="sldNum" sz="quarter" idx="5"/>
          </p:nvPr>
        </p:nvSpPr>
        <p:spPr>
          <a:noFill/>
        </p:spPr>
        <p:txBody>
          <a:bodyPr/>
          <a:lstStyle>
            <a:lvl1pPr defTabSz="990371">
              <a:defRPr sz="2600">
                <a:solidFill>
                  <a:schemeClr val="tx1"/>
                </a:solidFill>
                <a:latin typeface="Arial" charset="0"/>
                <a:ea typeface="ＭＳ Ｐゴシック" charset="0"/>
                <a:cs typeface="ＭＳ Ｐゴシック" charset="0"/>
              </a:defRPr>
            </a:lvl1pPr>
            <a:lvl2pPr marL="790945" indent="-304209" defTabSz="990371">
              <a:defRPr sz="2600">
                <a:solidFill>
                  <a:schemeClr val="tx1"/>
                </a:solidFill>
                <a:latin typeface="Arial" charset="0"/>
                <a:ea typeface="ＭＳ Ｐゴシック" charset="0"/>
              </a:defRPr>
            </a:lvl2pPr>
            <a:lvl3pPr marL="1216838" indent="-243368" defTabSz="990371">
              <a:defRPr sz="2600">
                <a:solidFill>
                  <a:schemeClr val="tx1"/>
                </a:solidFill>
                <a:latin typeface="Arial" charset="0"/>
                <a:ea typeface="ＭＳ Ｐゴシック" charset="0"/>
              </a:defRPr>
            </a:lvl3pPr>
            <a:lvl4pPr marL="1703573" indent="-243368" defTabSz="990371">
              <a:defRPr sz="2600">
                <a:solidFill>
                  <a:schemeClr val="tx1"/>
                </a:solidFill>
                <a:latin typeface="Arial" charset="0"/>
                <a:ea typeface="ＭＳ Ｐゴシック" charset="0"/>
              </a:defRPr>
            </a:lvl4pPr>
            <a:lvl5pPr marL="2190308" indent="-243368" defTabSz="990371">
              <a:defRPr sz="2600">
                <a:solidFill>
                  <a:schemeClr val="tx1"/>
                </a:solidFill>
                <a:latin typeface="Arial" charset="0"/>
                <a:ea typeface="ＭＳ Ｐゴシック" charset="0"/>
              </a:defRPr>
            </a:lvl5pPr>
            <a:lvl6pPr marL="2677043" indent="-243368" defTabSz="990371" eaLnBrk="0" fontAlgn="base" hangingPunct="0">
              <a:spcBef>
                <a:spcPct val="0"/>
              </a:spcBef>
              <a:spcAft>
                <a:spcPct val="0"/>
              </a:spcAft>
              <a:defRPr sz="2600">
                <a:solidFill>
                  <a:schemeClr val="tx1"/>
                </a:solidFill>
                <a:latin typeface="Arial" charset="0"/>
                <a:ea typeface="ＭＳ Ｐゴシック" charset="0"/>
              </a:defRPr>
            </a:lvl6pPr>
            <a:lvl7pPr marL="3163778" indent="-243368" defTabSz="990371" eaLnBrk="0" fontAlgn="base" hangingPunct="0">
              <a:spcBef>
                <a:spcPct val="0"/>
              </a:spcBef>
              <a:spcAft>
                <a:spcPct val="0"/>
              </a:spcAft>
              <a:defRPr sz="2600">
                <a:solidFill>
                  <a:schemeClr val="tx1"/>
                </a:solidFill>
                <a:latin typeface="Arial" charset="0"/>
                <a:ea typeface="ＭＳ Ｐゴシック" charset="0"/>
              </a:defRPr>
            </a:lvl7pPr>
            <a:lvl8pPr marL="3650513" indent="-243368" defTabSz="990371" eaLnBrk="0" fontAlgn="base" hangingPunct="0">
              <a:spcBef>
                <a:spcPct val="0"/>
              </a:spcBef>
              <a:spcAft>
                <a:spcPct val="0"/>
              </a:spcAft>
              <a:defRPr sz="2600">
                <a:solidFill>
                  <a:schemeClr val="tx1"/>
                </a:solidFill>
                <a:latin typeface="Arial" charset="0"/>
                <a:ea typeface="ＭＳ Ｐゴシック" charset="0"/>
              </a:defRPr>
            </a:lvl8pPr>
            <a:lvl9pPr marL="4137249" indent="-243368" defTabSz="990371" eaLnBrk="0" fontAlgn="base" hangingPunct="0">
              <a:spcBef>
                <a:spcPct val="0"/>
              </a:spcBef>
              <a:spcAft>
                <a:spcPct val="0"/>
              </a:spcAft>
              <a:defRPr sz="2600">
                <a:solidFill>
                  <a:schemeClr val="tx1"/>
                </a:solidFill>
                <a:latin typeface="Arial" charset="0"/>
                <a:ea typeface="ＭＳ Ｐゴシック" charset="0"/>
              </a:defRPr>
            </a:lvl9pPr>
          </a:lstStyle>
          <a:p>
            <a:fld id="{9AEFD4F3-006E-394C-954E-4248E3A8AE48}" type="slidenum">
              <a:rPr lang="en-US" sz="1300"/>
              <a:pPr/>
              <a:t>30</a:t>
            </a:fld>
            <a:endParaRPr lang="en-US"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p:spPr>
        <p:txBody>
          <a:bodyPr/>
          <a:lstStyle/>
          <a:p>
            <a:r>
              <a:rPr lang="en-US"/>
              <a:t>Here’s a comparison of the result of our visibility clustering with MRCS in the same time for a simple scene of the happy Buddha statue reflected in a glossy plane. The MRCS result uses 10k representative lights (i.e. 10k shadow maps and 10k lights for shading), which leaves visible splotches in the image. The visibility clustering, in the other hand, uses only 5k shadow maps for visibility but all the 200k lights for shading, substantially improving the smoothness of the reflections.</a:t>
            </a:r>
          </a:p>
        </p:txBody>
      </p:sp>
      <p:sp>
        <p:nvSpPr>
          <p:cNvPr id="91139" name="Slide Number Placeholder 3"/>
          <p:cNvSpPr>
            <a:spLocks noGrp="1"/>
          </p:cNvSpPr>
          <p:nvPr>
            <p:ph type="sldNum" sz="quarter" idx="5"/>
          </p:nvPr>
        </p:nvSpPr>
        <p:spPr>
          <a:noFill/>
        </p:spPr>
        <p:txBody>
          <a:bodyPr/>
          <a:lstStyle>
            <a:lvl1pPr defTabSz="990371">
              <a:defRPr sz="2600">
                <a:solidFill>
                  <a:schemeClr val="tx1"/>
                </a:solidFill>
                <a:latin typeface="Arial" charset="0"/>
                <a:ea typeface="ＭＳ Ｐゴシック" charset="0"/>
                <a:cs typeface="ＭＳ Ｐゴシック" charset="0"/>
              </a:defRPr>
            </a:lvl1pPr>
            <a:lvl2pPr marL="790945" indent="-304209" defTabSz="990371">
              <a:defRPr sz="2600">
                <a:solidFill>
                  <a:schemeClr val="tx1"/>
                </a:solidFill>
                <a:latin typeface="Arial" charset="0"/>
                <a:ea typeface="ＭＳ Ｐゴシック" charset="0"/>
              </a:defRPr>
            </a:lvl2pPr>
            <a:lvl3pPr marL="1216838" indent="-243368" defTabSz="990371">
              <a:defRPr sz="2600">
                <a:solidFill>
                  <a:schemeClr val="tx1"/>
                </a:solidFill>
                <a:latin typeface="Arial" charset="0"/>
                <a:ea typeface="ＭＳ Ｐゴシック" charset="0"/>
              </a:defRPr>
            </a:lvl3pPr>
            <a:lvl4pPr marL="1703573" indent="-243368" defTabSz="990371">
              <a:defRPr sz="2600">
                <a:solidFill>
                  <a:schemeClr val="tx1"/>
                </a:solidFill>
                <a:latin typeface="Arial" charset="0"/>
                <a:ea typeface="ＭＳ Ｐゴシック" charset="0"/>
              </a:defRPr>
            </a:lvl4pPr>
            <a:lvl5pPr marL="2190308" indent="-243368" defTabSz="990371">
              <a:defRPr sz="2600">
                <a:solidFill>
                  <a:schemeClr val="tx1"/>
                </a:solidFill>
                <a:latin typeface="Arial" charset="0"/>
                <a:ea typeface="ＭＳ Ｐゴシック" charset="0"/>
              </a:defRPr>
            </a:lvl5pPr>
            <a:lvl6pPr marL="2677043" indent="-243368" defTabSz="990371" eaLnBrk="0" fontAlgn="base" hangingPunct="0">
              <a:spcBef>
                <a:spcPct val="0"/>
              </a:spcBef>
              <a:spcAft>
                <a:spcPct val="0"/>
              </a:spcAft>
              <a:defRPr sz="2600">
                <a:solidFill>
                  <a:schemeClr val="tx1"/>
                </a:solidFill>
                <a:latin typeface="Arial" charset="0"/>
                <a:ea typeface="ＭＳ Ｐゴシック" charset="0"/>
              </a:defRPr>
            </a:lvl6pPr>
            <a:lvl7pPr marL="3163778" indent="-243368" defTabSz="990371" eaLnBrk="0" fontAlgn="base" hangingPunct="0">
              <a:spcBef>
                <a:spcPct val="0"/>
              </a:spcBef>
              <a:spcAft>
                <a:spcPct val="0"/>
              </a:spcAft>
              <a:defRPr sz="2600">
                <a:solidFill>
                  <a:schemeClr val="tx1"/>
                </a:solidFill>
                <a:latin typeface="Arial" charset="0"/>
                <a:ea typeface="ＭＳ Ｐゴシック" charset="0"/>
              </a:defRPr>
            </a:lvl7pPr>
            <a:lvl8pPr marL="3650513" indent="-243368" defTabSz="990371" eaLnBrk="0" fontAlgn="base" hangingPunct="0">
              <a:spcBef>
                <a:spcPct val="0"/>
              </a:spcBef>
              <a:spcAft>
                <a:spcPct val="0"/>
              </a:spcAft>
              <a:defRPr sz="2600">
                <a:solidFill>
                  <a:schemeClr val="tx1"/>
                </a:solidFill>
                <a:latin typeface="Arial" charset="0"/>
                <a:ea typeface="ＭＳ Ｐゴシック" charset="0"/>
              </a:defRPr>
            </a:lvl8pPr>
            <a:lvl9pPr marL="4137249" indent="-243368" defTabSz="990371" eaLnBrk="0" fontAlgn="base" hangingPunct="0">
              <a:spcBef>
                <a:spcPct val="0"/>
              </a:spcBef>
              <a:spcAft>
                <a:spcPct val="0"/>
              </a:spcAft>
              <a:defRPr sz="2600">
                <a:solidFill>
                  <a:schemeClr val="tx1"/>
                </a:solidFill>
                <a:latin typeface="Arial" charset="0"/>
                <a:ea typeface="ＭＳ Ｐゴシック" charset="0"/>
              </a:defRPr>
            </a:lvl9pPr>
          </a:lstStyle>
          <a:p>
            <a:fld id="{9B652859-7768-5043-B683-BA970B684ED2}" type="slidenum">
              <a:rPr lang="en-US" sz="1300"/>
              <a:pPr/>
              <a:t>31</a:t>
            </a:fld>
            <a:endParaRPr lang="en-US"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a:ln/>
        </p:spPr>
      </p:sp>
      <p:sp>
        <p:nvSpPr>
          <p:cNvPr id="92162" name="Notes Placeholder 2"/>
          <p:cNvSpPr>
            <a:spLocks noGrp="1"/>
          </p:cNvSpPr>
          <p:nvPr>
            <p:ph type="body" idx="1"/>
          </p:nvPr>
        </p:nvSpPr>
        <p:spPr>
          <a:noFill/>
        </p:spPr>
        <p:txBody>
          <a:bodyPr/>
          <a:lstStyle/>
          <a:p>
            <a:r>
              <a:rPr lang="en-US" smtClean="0"/>
              <a:t>Another alternative approach I should mention uses no </a:t>
            </a:r>
            <a:r>
              <a:rPr lang="en-US"/>
              <a:t>matrix </a:t>
            </a:r>
            <a:r>
              <a:rPr lang="en-US" smtClean="0"/>
              <a:t>formulations, </a:t>
            </a:r>
            <a:r>
              <a:rPr lang="en-US"/>
              <a:t>but </a:t>
            </a:r>
            <a:r>
              <a:rPr lang="en-US" smtClean="0"/>
              <a:t>instead uses </a:t>
            </a:r>
            <a:r>
              <a:rPr lang="en-US"/>
              <a:t>a simple visibility clustering </a:t>
            </a:r>
            <a:r>
              <a:rPr lang="en-US" smtClean="0"/>
              <a:t>idea that</a:t>
            </a:r>
            <a:r>
              <a:rPr lang="en-US" baseline="0" smtClean="0"/>
              <a:t> nevertheless works well in simple scenes and can even achieve real-time performance.</a:t>
            </a:r>
          </a:p>
          <a:p>
            <a:endParaRPr lang="en-US" baseline="0" smtClean="0"/>
          </a:p>
          <a:p>
            <a:r>
              <a:rPr lang="en-US" baseline="0" smtClean="0"/>
              <a:t>The idea is to use k-means clustering for visibility, and render full shading. One may think that this for highly variable VPL intensities, but for a single bounce, and one lightsource, one can easily make all VPLs same intensity. The approach also uses soft shadow maps, so it can get away with pretty small numbers of shadow maps.</a:t>
            </a:r>
          </a:p>
          <a:p>
            <a:endParaRPr lang="en-US" baseline="0" smtClean="0"/>
          </a:p>
        </p:txBody>
      </p:sp>
      <p:sp>
        <p:nvSpPr>
          <p:cNvPr id="92163" name="Slide Number Placeholder 3"/>
          <p:cNvSpPr>
            <a:spLocks noGrp="1"/>
          </p:cNvSpPr>
          <p:nvPr>
            <p:ph type="sldNum" sz="quarter" idx="5"/>
          </p:nvPr>
        </p:nvSpPr>
        <p:spPr>
          <a:noFill/>
        </p:spPr>
        <p:txBody>
          <a:bodyPr/>
          <a:lstStyle>
            <a:lvl1pPr defTabSz="990371">
              <a:defRPr sz="2600">
                <a:solidFill>
                  <a:schemeClr val="tx1"/>
                </a:solidFill>
                <a:latin typeface="Arial" charset="0"/>
                <a:ea typeface="ＭＳ Ｐゴシック" charset="0"/>
                <a:cs typeface="ＭＳ Ｐゴシック" charset="0"/>
              </a:defRPr>
            </a:lvl1pPr>
            <a:lvl2pPr marL="790945" indent="-304209" defTabSz="990371">
              <a:defRPr sz="2600">
                <a:solidFill>
                  <a:schemeClr val="tx1"/>
                </a:solidFill>
                <a:latin typeface="Arial" charset="0"/>
                <a:ea typeface="ＭＳ Ｐゴシック" charset="0"/>
              </a:defRPr>
            </a:lvl2pPr>
            <a:lvl3pPr marL="1216838" indent="-243368" defTabSz="990371">
              <a:defRPr sz="2600">
                <a:solidFill>
                  <a:schemeClr val="tx1"/>
                </a:solidFill>
                <a:latin typeface="Arial" charset="0"/>
                <a:ea typeface="ＭＳ Ｐゴシック" charset="0"/>
              </a:defRPr>
            </a:lvl3pPr>
            <a:lvl4pPr marL="1703573" indent="-243368" defTabSz="990371">
              <a:defRPr sz="2600">
                <a:solidFill>
                  <a:schemeClr val="tx1"/>
                </a:solidFill>
                <a:latin typeface="Arial" charset="0"/>
                <a:ea typeface="ＭＳ Ｐゴシック" charset="0"/>
              </a:defRPr>
            </a:lvl4pPr>
            <a:lvl5pPr marL="2190308" indent="-243368" defTabSz="990371">
              <a:defRPr sz="2600">
                <a:solidFill>
                  <a:schemeClr val="tx1"/>
                </a:solidFill>
                <a:latin typeface="Arial" charset="0"/>
                <a:ea typeface="ＭＳ Ｐゴシック" charset="0"/>
              </a:defRPr>
            </a:lvl5pPr>
            <a:lvl6pPr marL="2677043" indent="-243368" defTabSz="990371" eaLnBrk="0" fontAlgn="base" hangingPunct="0">
              <a:spcBef>
                <a:spcPct val="0"/>
              </a:spcBef>
              <a:spcAft>
                <a:spcPct val="0"/>
              </a:spcAft>
              <a:defRPr sz="2600">
                <a:solidFill>
                  <a:schemeClr val="tx1"/>
                </a:solidFill>
                <a:latin typeface="Arial" charset="0"/>
                <a:ea typeface="ＭＳ Ｐゴシック" charset="0"/>
              </a:defRPr>
            </a:lvl6pPr>
            <a:lvl7pPr marL="3163778" indent="-243368" defTabSz="990371" eaLnBrk="0" fontAlgn="base" hangingPunct="0">
              <a:spcBef>
                <a:spcPct val="0"/>
              </a:spcBef>
              <a:spcAft>
                <a:spcPct val="0"/>
              </a:spcAft>
              <a:defRPr sz="2600">
                <a:solidFill>
                  <a:schemeClr val="tx1"/>
                </a:solidFill>
                <a:latin typeface="Arial" charset="0"/>
                <a:ea typeface="ＭＳ Ｐゴシック" charset="0"/>
              </a:defRPr>
            </a:lvl7pPr>
            <a:lvl8pPr marL="3650513" indent="-243368" defTabSz="990371" eaLnBrk="0" fontAlgn="base" hangingPunct="0">
              <a:spcBef>
                <a:spcPct val="0"/>
              </a:spcBef>
              <a:spcAft>
                <a:spcPct val="0"/>
              </a:spcAft>
              <a:defRPr sz="2600">
                <a:solidFill>
                  <a:schemeClr val="tx1"/>
                </a:solidFill>
                <a:latin typeface="Arial" charset="0"/>
                <a:ea typeface="ＭＳ Ｐゴシック" charset="0"/>
              </a:defRPr>
            </a:lvl8pPr>
            <a:lvl9pPr marL="4137249" indent="-243368" defTabSz="990371" eaLnBrk="0" fontAlgn="base" hangingPunct="0">
              <a:spcBef>
                <a:spcPct val="0"/>
              </a:spcBef>
              <a:spcAft>
                <a:spcPct val="0"/>
              </a:spcAft>
              <a:defRPr sz="2600">
                <a:solidFill>
                  <a:schemeClr val="tx1"/>
                </a:solidFill>
                <a:latin typeface="Arial" charset="0"/>
                <a:ea typeface="ＭＳ Ｐゴシック" charset="0"/>
              </a:defRPr>
            </a:lvl9pPr>
          </a:lstStyle>
          <a:p>
            <a:fld id="{5974511A-2985-1047-ADB1-83514CEA3B2D}" type="slidenum">
              <a:rPr lang="en-US" sz="1300"/>
              <a:pPr/>
              <a:t>32</a:t>
            </a:fld>
            <a:endParaRPr lang="en-US"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p:spPr>
        <p:txBody>
          <a:bodyPr/>
          <a:lstStyle/>
          <a:p>
            <a:r>
              <a:rPr lang="en-US" smtClean="0"/>
              <a:t>Here are</a:t>
            </a:r>
            <a:r>
              <a:rPr lang="en-US" baseline="0" smtClean="0"/>
              <a:t> some of the open problems in this area. </a:t>
            </a:r>
            <a:r>
              <a:rPr lang="en-US" smtClean="0"/>
              <a:t>How to pick </a:t>
            </a:r>
            <a:r>
              <a:rPr lang="en-US"/>
              <a:t>the number of rows and columns </a:t>
            </a:r>
            <a:r>
              <a:rPr lang="en-US" smtClean="0"/>
              <a:t>automatically?</a:t>
            </a:r>
          </a:p>
          <a:p>
            <a:endParaRPr lang="en-US" smtClean="0"/>
          </a:p>
          <a:p>
            <a:r>
              <a:rPr lang="en-US" smtClean="0"/>
              <a:t>It would be nice to design a </a:t>
            </a:r>
            <a:r>
              <a:rPr lang="en-US"/>
              <a:t>variation of the algorithm that alternates row and column </a:t>
            </a:r>
            <a:r>
              <a:rPr lang="en-US" smtClean="0"/>
              <a:t>sampling,</a:t>
            </a:r>
            <a:r>
              <a:rPr lang="en-US" baseline="0" smtClean="0"/>
              <a:t> since knowing some columns might tell us which rows to sample, but no one seeknows how to do it.</a:t>
            </a:r>
            <a:endParaRPr lang="en-US"/>
          </a:p>
          <a:p>
            <a:endParaRPr lang="en-US" smtClean="0"/>
          </a:p>
          <a:p>
            <a:r>
              <a:rPr lang="en-US" smtClean="0"/>
              <a:t>It </a:t>
            </a:r>
            <a:r>
              <a:rPr lang="en-US"/>
              <a:t>might also be useful to make the algorithm progressive, so the user can stop the evaluation when they are satisfied with the image</a:t>
            </a:r>
            <a:r>
              <a:rPr lang="en-US" smtClean="0"/>
              <a:t>.</a:t>
            </a:r>
          </a:p>
          <a:p>
            <a:endParaRPr lang="en-US"/>
          </a:p>
          <a:p>
            <a:r>
              <a:rPr lang="en-US"/>
              <a:t>A temporal version of the technique that renders multiple frames at once would</a:t>
            </a:r>
            <a:r>
              <a:rPr lang="en-US" baseline="0"/>
              <a:t> be great</a:t>
            </a:r>
            <a:r>
              <a:rPr lang="en-US" smtClean="0"/>
              <a:t>. The problem is – how to do it so that the representatives do not have to be kept in memory?</a:t>
            </a:r>
            <a:endParaRPr lang="en-US"/>
          </a:p>
          <a:p>
            <a:endParaRPr lang="en-US"/>
          </a:p>
          <a:p>
            <a:r>
              <a:rPr lang="en-US" smtClean="0"/>
              <a:t>Finally, there are some</a:t>
            </a:r>
            <a:r>
              <a:rPr lang="en-US" baseline="0" smtClean="0"/>
              <a:t> other approaches for matrix completion in the literature, but we tried them for rendering and they did not turn out to be better. However, there might be ways to improve them, they just haven’t been studied systematically.</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p:spPr>
        <p:txBody>
          <a:bodyPr/>
          <a:lstStyle/>
          <a:p>
            <a:pPr eaLnBrk="1" hangingPunct="1"/>
            <a:r>
              <a:rPr lang="en-US"/>
              <a:t>In this setting, the ideal image we would like to render is equal to the sum of the columns of the matrix.</a:t>
            </a:r>
          </a:p>
          <a:p>
            <a:pPr eaLnBrk="1" hangingPunct="1"/>
            <a:r>
              <a:rPr lang="en-US"/>
              <a:t>Or, to put it differently, the color of each pixel is equal to the sum of the matrix row corresponding to that pixel.</a:t>
            </a:r>
          </a:p>
          <a:p>
            <a:pPr eaLnBrk="1" hangingPunct="1"/>
            <a:endParaRPr lang="en-US" smtClean="0"/>
          </a:p>
          <a:p>
            <a:pPr eaLnBrk="1" hangingPunct="1"/>
            <a:r>
              <a:rPr lang="en-US" smtClean="0"/>
              <a:t>It </a:t>
            </a:r>
            <a:r>
              <a:rPr lang="en-US"/>
              <a:t>is important to note </a:t>
            </a:r>
            <a:r>
              <a:rPr lang="en-US" smtClean="0"/>
              <a:t>that we’re not given</a:t>
            </a:r>
            <a:r>
              <a:rPr lang="en-US" altLang="ja-JP" smtClean="0"/>
              <a:t> </a:t>
            </a:r>
            <a:r>
              <a:rPr lang="en-US" altLang="ja-JP"/>
              <a:t>the matrix data, we just have </a:t>
            </a:r>
            <a:r>
              <a:rPr lang="en-US" altLang="ja-JP" smtClean="0"/>
              <a:t>an</a:t>
            </a:r>
            <a:r>
              <a:rPr lang="en-US" altLang="ja-JP" baseline="0" smtClean="0"/>
              <a:t> “oracle” – a function </a:t>
            </a:r>
            <a:r>
              <a:rPr lang="en-US" altLang="ja-JP" smtClean="0"/>
              <a:t>that </a:t>
            </a:r>
            <a:r>
              <a:rPr lang="en-US" altLang="ja-JP"/>
              <a:t>can evaluate the elements on demand</a:t>
            </a:r>
            <a:r>
              <a:rPr lang="en-US" altLang="ja-JP" smtClean="0"/>
              <a:t>. Our goal is to compute the sum without evaluating</a:t>
            </a:r>
            <a:r>
              <a:rPr lang="en-US" altLang="ja-JP" baseline="0" smtClean="0"/>
              <a:t> most of the elements. How is this even possible?</a:t>
            </a:r>
            <a:endParaRPr lang="en-US" altLang="ja-JP"/>
          </a:p>
          <a:p>
            <a:pPr eaLnBrk="1" hangingPunct="1"/>
            <a:endParaRPr lang="en-US"/>
          </a:p>
        </p:txBody>
      </p:sp>
      <p:sp>
        <p:nvSpPr>
          <p:cNvPr id="18435" name="Slide Number Placeholder 3"/>
          <p:cNvSpPr>
            <a:spLocks noGrp="1"/>
          </p:cNvSpPr>
          <p:nvPr>
            <p:ph type="sldNum" sz="quarter" idx="5"/>
          </p:nvPr>
        </p:nvSpPr>
        <p:spPr>
          <a:noFill/>
        </p:spPr>
        <p:txBody>
          <a:bodyPr/>
          <a:lstStyle>
            <a:lvl1pPr defTabSz="990371">
              <a:defRPr sz="2600">
                <a:solidFill>
                  <a:schemeClr val="tx1"/>
                </a:solidFill>
                <a:latin typeface="Arial" charset="0"/>
                <a:ea typeface="ＭＳ Ｐゴシック" charset="0"/>
                <a:cs typeface="ＭＳ Ｐゴシック" charset="0"/>
              </a:defRPr>
            </a:lvl1pPr>
            <a:lvl2pPr marL="790945" indent="-304209" defTabSz="990371">
              <a:defRPr sz="2600">
                <a:solidFill>
                  <a:schemeClr val="tx1"/>
                </a:solidFill>
                <a:latin typeface="Arial" charset="0"/>
                <a:ea typeface="ＭＳ Ｐゴシック" charset="0"/>
              </a:defRPr>
            </a:lvl2pPr>
            <a:lvl3pPr marL="1216838" indent="-243368" defTabSz="990371">
              <a:defRPr sz="2600">
                <a:solidFill>
                  <a:schemeClr val="tx1"/>
                </a:solidFill>
                <a:latin typeface="Arial" charset="0"/>
                <a:ea typeface="ＭＳ Ｐゴシック" charset="0"/>
              </a:defRPr>
            </a:lvl3pPr>
            <a:lvl4pPr marL="1703573" indent="-243368" defTabSz="990371">
              <a:defRPr sz="2600">
                <a:solidFill>
                  <a:schemeClr val="tx1"/>
                </a:solidFill>
                <a:latin typeface="Arial" charset="0"/>
                <a:ea typeface="ＭＳ Ｐゴシック" charset="0"/>
              </a:defRPr>
            </a:lvl4pPr>
            <a:lvl5pPr marL="2190308" indent="-243368" defTabSz="990371">
              <a:defRPr sz="2600">
                <a:solidFill>
                  <a:schemeClr val="tx1"/>
                </a:solidFill>
                <a:latin typeface="Arial" charset="0"/>
                <a:ea typeface="ＭＳ Ｐゴシック" charset="0"/>
              </a:defRPr>
            </a:lvl5pPr>
            <a:lvl6pPr marL="2677043" indent="-243368" defTabSz="990371" eaLnBrk="0" fontAlgn="base" hangingPunct="0">
              <a:spcBef>
                <a:spcPct val="0"/>
              </a:spcBef>
              <a:spcAft>
                <a:spcPct val="0"/>
              </a:spcAft>
              <a:defRPr sz="2600">
                <a:solidFill>
                  <a:schemeClr val="tx1"/>
                </a:solidFill>
                <a:latin typeface="Arial" charset="0"/>
                <a:ea typeface="ＭＳ Ｐゴシック" charset="0"/>
              </a:defRPr>
            </a:lvl6pPr>
            <a:lvl7pPr marL="3163778" indent="-243368" defTabSz="990371" eaLnBrk="0" fontAlgn="base" hangingPunct="0">
              <a:spcBef>
                <a:spcPct val="0"/>
              </a:spcBef>
              <a:spcAft>
                <a:spcPct val="0"/>
              </a:spcAft>
              <a:defRPr sz="2600">
                <a:solidFill>
                  <a:schemeClr val="tx1"/>
                </a:solidFill>
                <a:latin typeface="Arial" charset="0"/>
                <a:ea typeface="ＭＳ Ｐゴシック" charset="0"/>
              </a:defRPr>
            </a:lvl7pPr>
            <a:lvl8pPr marL="3650513" indent="-243368" defTabSz="990371" eaLnBrk="0" fontAlgn="base" hangingPunct="0">
              <a:spcBef>
                <a:spcPct val="0"/>
              </a:spcBef>
              <a:spcAft>
                <a:spcPct val="0"/>
              </a:spcAft>
              <a:defRPr sz="2600">
                <a:solidFill>
                  <a:schemeClr val="tx1"/>
                </a:solidFill>
                <a:latin typeface="Arial" charset="0"/>
                <a:ea typeface="ＭＳ Ｐゴシック" charset="0"/>
              </a:defRPr>
            </a:lvl8pPr>
            <a:lvl9pPr marL="4137249" indent="-243368" defTabSz="990371" eaLnBrk="0" fontAlgn="base" hangingPunct="0">
              <a:spcBef>
                <a:spcPct val="0"/>
              </a:spcBef>
              <a:spcAft>
                <a:spcPct val="0"/>
              </a:spcAft>
              <a:defRPr sz="2600">
                <a:solidFill>
                  <a:schemeClr val="tx1"/>
                </a:solidFill>
                <a:latin typeface="Arial" charset="0"/>
                <a:ea typeface="ＭＳ Ｐゴシック" charset="0"/>
              </a:defRPr>
            </a:lvl9pPr>
          </a:lstStyle>
          <a:p>
            <a:fld id="{185782DF-DEB2-C842-B3B9-3CB73B7D36CB}" type="slidenum">
              <a:rPr lang="en-US" sz="1300"/>
              <a:pPr/>
              <a:t>4</a:t>
            </a:fld>
            <a:endParaRPr 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p:spPr>
        <p:txBody>
          <a:bodyPr/>
          <a:lstStyle/>
          <a:p>
            <a:r>
              <a:rPr lang="en-US" smtClean="0"/>
              <a:t>The trick is that the</a:t>
            </a:r>
            <a:r>
              <a:rPr lang="en-US" baseline="0" smtClean="0"/>
              <a:t> matrix </a:t>
            </a:r>
            <a:r>
              <a:rPr lang="en-US" smtClean="0"/>
              <a:t>is </a:t>
            </a:r>
            <a:r>
              <a:rPr lang="en-US"/>
              <a:t>highly structured. </a:t>
            </a:r>
            <a:r>
              <a:rPr lang="en-US" smtClean="0"/>
              <a:t>Here is an example</a:t>
            </a:r>
            <a:r>
              <a:rPr lang="en-US" baseline="0" smtClean="0"/>
              <a:t> with a Cornell box. with a single direct light, and </a:t>
            </a:r>
            <a:r>
              <a:rPr lang="en-US" smtClean="0"/>
              <a:t>Numerically</a:t>
            </a:r>
            <a:r>
              <a:rPr lang="en-US"/>
              <a:t>, </a:t>
            </a:r>
            <a:r>
              <a:rPr lang="en-US" smtClean="0"/>
              <a:t>the matrix often close </a:t>
            </a:r>
            <a:r>
              <a:rPr lang="en-US"/>
              <a:t>to low-</a:t>
            </a:r>
            <a:r>
              <a:rPr lang="en-US" smtClean="0"/>
              <a:t>rank:</a:t>
            </a:r>
            <a:r>
              <a:rPr lang="en-US" baseline="0" smtClean="0"/>
              <a:t> its columns can often be approximated by linear combinations of other columns.</a:t>
            </a:r>
            <a:endParaRPr lang="en-US" smtClean="0"/>
          </a:p>
          <a:p>
            <a:endParaRPr lang="en-US"/>
          </a:p>
          <a:p>
            <a:r>
              <a:rPr lang="en-US"/>
              <a:t>Therefore, we can get away with computing only a very small subset of the elements, and still gather enough information to render an accurate image.</a:t>
            </a:r>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p:spPr>
        <p:txBody>
          <a:bodyPr/>
          <a:lstStyle/>
          <a:p>
            <a:pPr eaLnBrk="1" hangingPunct="1"/>
            <a:r>
              <a:rPr lang="en-US" smtClean="0"/>
              <a:t>Of course, the</a:t>
            </a:r>
            <a:r>
              <a:rPr lang="en-US" baseline="0" smtClean="0"/>
              <a:t> low rank assumption is not always valid – here is an example of a really bad case, where the light’s contributions are linearly independent. Fortunately, this does not happen in practice that often.</a:t>
            </a:r>
            <a:endParaRPr lang="en-US"/>
          </a:p>
        </p:txBody>
      </p:sp>
      <p:sp>
        <p:nvSpPr>
          <p:cNvPr id="22531" name="Slide Number Placeholder 3"/>
          <p:cNvSpPr txBox="1">
            <a:spLocks noGrp="1"/>
          </p:cNvSpPr>
          <p:nvPr/>
        </p:nvSpPr>
        <p:spPr bwMode="auto">
          <a:xfrm>
            <a:off x="4021542" y="9721833"/>
            <a:ext cx="3076149" cy="51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30275">
              <a:defRPr sz="2400">
                <a:solidFill>
                  <a:schemeClr val="tx1"/>
                </a:solidFill>
                <a:latin typeface="Arial" charset="0"/>
                <a:ea typeface="ＭＳ Ｐゴシック" charset="0"/>
                <a:cs typeface="ＭＳ Ｐゴシック" charset="0"/>
              </a:defRPr>
            </a:lvl1pPr>
            <a:lvl2pPr marL="742950" indent="-285750" defTabSz="930275">
              <a:defRPr sz="2400">
                <a:solidFill>
                  <a:schemeClr val="tx1"/>
                </a:solidFill>
                <a:latin typeface="Arial" charset="0"/>
                <a:ea typeface="ＭＳ Ｐゴシック" charset="0"/>
              </a:defRPr>
            </a:lvl2pPr>
            <a:lvl3pPr marL="1143000" indent="-228600" defTabSz="930275">
              <a:defRPr sz="2400">
                <a:solidFill>
                  <a:schemeClr val="tx1"/>
                </a:solidFill>
                <a:latin typeface="Arial" charset="0"/>
                <a:ea typeface="ＭＳ Ｐゴシック" charset="0"/>
              </a:defRPr>
            </a:lvl3pPr>
            <a:lvl4pPr marL="1600200" indent="-228600" defTabSz="930275">
              <a:defRPr sz="2400">
                <a:solidFill>
                  <a:schemeClr val="tx1"/>
                </a:solidFill>
                <a:latin typeface="Arial" charset="0"/>
                <a:ea typeface="ＭＳ Ｐゴシック" charset="0"/>
              </a:defRPr>
            </a:lvl4pPr>
            <a:lvl5pPr marL="2057400" indent="-228600" defTabSz="930275">
              <a:defRPr sz="2400">
                <a:solidFill>
                  <a:schemeClr val="tx1"/>
                </a:solidFill>
                <a:latin typeface="Arial"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E1738B3-5DBE-3B48-9B4F-C27EFF765D5E}" type="slidenum">
              <a:rPr lang="en-US" sz="1300"/>
              <a:pPr algn="r" eaLnBrk="1" hangingPunct="1"/>
              <a:t>6</a:t>
            </a:fld>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p:spPr>
        <p:txBody>
          <a:bodyPr/>
          <a:lstStyle/>
          <a:p>
            <a:pPr eaLnBrk="1" hangingPunct="1"/>
            <a:r>
              <a:rPr lang="en-US"/>
              <a:t>So, we want to sample a subset of the </a:t>
            </a:r>
            <a:r>
              <a:rPr lang="en-US" smtClean="0"/>
              <a:t>matrix elements</a:t>
            </a:r>
            <a:r>
              <a:rPr lang="en-US"/>
              <a:t>, but which ones should we choose?</a:t>
            </a:r>
          </a:p>
          <a:p>
            <a:pPr eaLnBrk="1" hangingPunct="1"/>
            <a:endParaRPr lang="en-US"/>
          </a:p>
          <a:p>
            <a:pPr eaLnBrk="1" hangingPunct="1"/>
            <a:r>
              <a:rPr lang="en-US" smtClean="0"/>
              <a:t>If we </a:t>
            </a:r>
            <a:r>
              <a:rPr lang="en-US"/>
              <a:t>sample complete rows and columns, we can use GPU shadow mapping as our visibility </a:t>
            </a:r>
            <a:r>
              <a:rPr lang="en-US" smtClean="0"/>
              <a:t>algorithm.</a:t>
            </a:r>
            <a:r>
              <a:rPr lang="en-US" baseline="0" smtClean="0"/>
              <a:t> </a:t>
            </a:r>
            <a:r>
              <a:rPr lang="en-US" smtClean="0"/>
              <a:t>This </a:t>
            </a:r>
            <a:r>
              <a:rPr lang="en-US"/>
              <a:t>way we can compute elements at </a:t>
            </a:r>
            <a:r>
              <a:rPr lang="en-US" smtClean="0"/>
              <a:t>very high rate. Futhermore,</a:t>
            </a:r>
            <a:r>
              <a:rPr lang="en-US" baseline="0" smtClean="0"/>
              <a:t> it is easier to reason about rows and columns, so even if we use a ray-tracer, it may still be an advantage to sample like this.</a:t>
            </a:r>
            <a:endParaRPr lang="en-US" smtClean="0"/>
          </a:p>
          <a:p>
            <a:pPr eaLnBrk="1" hangingPunct="1"/>
            <a:endParaRPr lang="en-US"/>
          </a:p>
        </p:txBody>
      </p:sp>
      <p:sp>
        <p:nvSpPr>
          <p:cNvPr id="24579" name="Slide Number Placeholder 3"/>
          <p:cNvSpPr>
            <a:spLocks noGrp="1"/>
          </p:cNvSpPr>
          <p:nvPr>
            <p:ph type="sldNum" sz="quarter" idx="5"/>
          </p:nvPr>
        </p:nvSpPr>
        <p:spPr>
          <a:noFill/>
        </p:spPr>
        <p:txBody>
          <a:bodyPr/>
          <a:lstStyle>
            <a:lvl1pPr defTabSz="990371">
              <a:defRPr sz="2600">
                <a:solidFill>
                  <a:schemeClr val="tx1"/>
                </a:solidFill>
                <a:latin typeface="Arial" charset="0"/>
                <a:ea typeface="ＭＳ Ｐゴシック" charset="0"/>
                <a:cs typeface="ＭＳ Ｐゴシック" charset="0"/>
              </a:defRPr>
            </a:lvl1pPr>
            <a:lvl2pPr marL="790945" indent="-304209" defTabSz="990371">
              <a:defRPr sz="2600">
                <a:solidFill>
                  <a:schemeClr val="tx1"/>
                </a:solidFill>
                <a:latin typeface="Arial" charset="0"/>
                <a:ea typeface="ＭＳ Ｐゴシック" charset="0"/>
              </a:defRPr>
            </a:lvl2pPr>
            <a:lvl3pPr marL="1216838" indent="-243368" defTabSz="990371">
              <a:defRPr sz="2600">
                <a:solidFill>
                  <a:schemeClr val="tx1"/>
                </a:solidFill>
                <a:latin typeface="Arial" charset="0"/>
                <a:ea typeface="ＭＳ Ｐゴシック" charset="0"/>
              </a:defRPr>
            </a:lvl3pPr>
            <a:lvl4pPr marL="1703573" indent="-243368" defTabSz="990371">
              <a:defRPr sz="2600">
                <a:solidFill>
                  <a:schemeClr val="tx1"/>
                </a:solidFill>
                <a:latin typeface="Arial" charset="0"/>
                <a:ea typeface="ＭＳ Ｐゴシック" charset="0"/>
              </a:defRPr>
            </a:lvl4pPr>
            <a:lvl5pPr marL="2190308" indent="-243368" defTabSz="990371">
              <a:defRPr sz="2600">
                <a:solidFill>
                  <a:schemeClr val="tx1"/>
                </a:solidFill>
                <a:latin typeface="Arial" charset="0"/>
                <a:ea typeface="ＭＳ Ｐゴシック" charset="0"/>
              </a:defRPr>
            </a:lvl5pPr>
            <a:lvl6pPr marL="2677043" indent="-243368" defTabSz="990371" eaLnBrk="0" fontAlgn="base" hangingPunct="0">
              <a:spcBef>
                <a:spcPct val="0"/>
              </a:spcBef>
              <a:spcAft>
                <a:spcPct val="0"/>
              </a:spcAft>
              <a:defRPr sz="2600">
                <a:solidFill>
                  <a:schemeClr val="tx1"/>
                </a:solidFill>
                <a:latin typeface="Arial" charset="0"/>
                <a:ea typeface="ＭＳ Ｐゴシック" charset="0"/>
              </a:defRPr>
            </a:lvl6pPr>
            <a:lvl7pPr marL="3163778" indent="-243368" defTabSz="990371" eaLnBrk="0" fontAlgn="base" hangingPunct="0">
              <a:spcBef>
                <a:spcPct val="0"/>
              </a:spcBef>
              <a:spcAft>
                <a:spcPct val="0"/>
              </a:spcAft>
              <a:defRPr sz="2600">
                <a:solidFill>
                  <a:schemeClr val="tx1"/>
                </a:solidFill>
                <a:latin typeface="Arial" charset="0"/>
                <a:ea typeface="ＭＳ Ｐゴシック" charset="0"/>
              </a:defRPr>
            </a:lvl7pPr>
            <a:lvl8pPr marL="3650513" indent="-243368" defTabSz="990371" eaLnBrk="0" fontAlgn="base" hangingPunct="0">
              <a:spcBef>
                <a:spcPct val="0"/>
              </a:spcBef>
              <a:spcAft>
                <a:spcPct val="0"/>
              </a:spcAft>
              <a:defRPr sz="2600">
                <a:solidFill>
                  <a:schemeClr val="tx1"/>
                </a:solidFill>
                <a:latin typeface="Arial" charset="0"/>
                <a:ea typeface="ＭＳ Ｐゴシック" charset="0"/>
              </a:defRPr>
            </a:lvl8pPr>
            <a:lvl9pPr marL="4137249" indent="-243368" defTabSz="990371" eaLnBrk="0" fontAlgn="base" hangingPunct="0">
              <a:spcBef>
                <a:spcPct val="0"/>
              </a:spcBef>
              <a:spcAft>
                <a:spcPct val="0"/>
              </a:spcAft>
              <a:defRPr sz="2600">
                <a:solidFill>
                  <a:schemeClr val="tx1"/>
                </a:solidFill>
                <a:latin typeface="Arial" charset="0"/>
                <a:ea typeface="ＭＳ Ｐゴシック" charset="0"/>
              </a:defRPr>
            </a:lvl9pPr>
          </a:lstStyle>
          <a:p>
            <a:fld id="{A17FB262-1B81-EF4D-B657-5AA0DB182688}" type="slidenum">
              <a:rPr lang="en-US" sz="1300"/>
              <a:pPr/>
              <a:t>7</a:t>
            </a:fld>
            <a:endParaRPr 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p:spPr>
        <p:txBody>
          <a:bodyPr/>
          <a:lstStyle/>
          <a:p>
            <a:r>
              <a:rPr lang="en-US" smtClean="0"/>
              <a:t>One may wonder how to compute the row contributions</a:t>
            </a:r>
            <a:r>
              <a:rPr lang="en-US" baseline="0" smtClean="0"/>
              <a:t> using shadow mapping. After all, shadows normally come from the  light!</a:t>
            </a:r>
            <a:endParaRPr lang="en-US" smtClean="0"/>
          </a:p>
          <a:p>
            <a:endParaRPr lang="en-US" smtClean="0"/>
          </a:p>
          <a:p>
            <a:pPr defTabSz="973470">
              <a:defRPr/>
            </a:pPr>
            <a:r>
              <a:rPr lang="en-US" baseline="0" smtClean="0"/>
              <a:t>However,</a:t>
            </a:r>
            <a:r>
              <a:rPr lang="en-US" smtClean="0"/>
              <a:t> shadow mapping is simply a way to determine the visibility from a</a:t>
            </a:r>
            <a:r>
              <a:rPr lang="en-US" baseline="0" smtClean="0"/>
              <a:t> point to many other points at once</a:t>
            </a:r>
            <a:r>
              <a:rPr lang="en-US" smtClean="0"/>
              <a:t>.</a:t>
            </a:r>
            <a:r>
              <a:rPr lang="en-US" baseline="0" smtClean="0"/>
              <a:t> </a:t>
            </a:r>
            <a:endParaRPr lang="en-US" smtClean="0"/>
          </a:p>
          <a:p>
            <a:r>
              <a:rPr lang="en-US" smtClean="0"/>
              <a:t>We </a:t>
            </a:r>
            <a:r>
              <a:rPr lang="en-US"/>
              <a:t>can compute </a:t>
            </a:r>
            <a:r>
              <a:rPr lang="en-US" smtClean="0"/>
              <a:t>a cube shadow </a:t>
            </a:r>
            <a:r>
              <a:rPr lang="en-US"/>
              <a:t>map at </a:t>
            </a:r>
            <a:r>
              <a:rPr lang="en-US" smtClean="0"/>
              <a:t>the VPL position</a:t>
            </a:r>
            <a:r>
              <a:rPr lang="en-US"/>
              <a:t>, and determine the visibility of the surface samples, as </a:t>
            </a:r>
            <a:r>
              <a:rPr lang="en-US" smtClean="0"/>
              <a:t>usual</a:t>
            </a:r>
            <a:r>
              <a:rPr lang="en-US" baseline="0" smtClean="0"/>
              <a:t>. Or, we can compute the cube at the receiver position, and query the light positions against it.</a:t>
            </a:r>
          </a:p>
          <a:p>
            <a:endParaRPr lang="en-US" smtClean="0"/>
          </a:p>
          <a:p>
            <a:r>
              <a:rPr lang="en-US" smtClean="0"/>
              <a:t>However, if</a:t>
            </a:r>
            <a:r>
              <a:rPr lang="en-US" baseline="0" smtClean="0"/>
              <a:t> you’re implementing any of these algorithms, I would recommend to debug with ray-traced occlusion first.</a:t>
            </a:r>
            <a:endParaRPr lang="en-US" smtClean="0"/>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p:spPr>
        <p:txBody>
          <a:bodyPr/>
          <a:lstStyle/>
          <a:p>
            <a:pPr eaLnBrk="1" hangingPunct="1"/>
            <a:r>
              <a:rPr lang="en-US" smtClean="0"/>
              <a:t>OK, we know</a:t>
            </a:r>
            <a:r>
              <a:rPr lang="en-US" baseline="0" smtClean="0"/>
              <a:t> how to compute rows and columns. How do we design the rest of the algorithm based on them? </a:t>
            </a:r>
            <a:r>
              <a:rPr lang="en-US" smtClean="0"/>
              <a:t>We use an idea that combines </a:t>
            </a:r>
            <a:r>
              <a:rPr lang="en-US"/>
              <a:t>exploration and exploitation.</a:t>
            </a:r>
          </a:p>
          <a:p>
            <a:pPr eaLnBrk="1" hangingPunct="1"/>
            <a:endParaRPr lang="en-US"/>
          </a:p>
          <a:p>
            <a:pPr eaLnBrk="1" hangingPunct="1"/>
            <a:r>
              <a:rPr lang="en-US"/>
              <a:t>As a first step, we explore the structure of the matrix by computing a small, randomly chosen subset of rows.</a:t>
            </a:r>
          </a:p>
          <a:p>
            <a:pPr eaLnBrk="1" hangingPunct="1"/>
            <a:r>
              <a:rPr lang="en-US"/>
              <a:t>Next, we analyze the gathered information, and decide which columns to choose and their appropriate weights.</a:t>
            </a:r>
          </a:p>
          <a:p>
            <a:pPr eaLnBrk="1" hangingPunct="1"/>
            <a:r>
              <a:rPr lang="en-US"/>
              <a:t>The exploitation step then computes the selected columns, which are finally accumulated into an image.</a:t>
            </a:r>
          </a:p>
          <a:p>
            <a:pPr eaLnBrk="1" hangingPunct="1"/>
            <a:endParaRPr lang="en-US"/>
          </a:p>
          <a:p>
            <a:pPr eaLnBrk="1" hangingPunct="1"/>
            <a:r>
              <a:rPr lang="en-US" smtClean="0"/>
              <a:t>The only thing missing I the contents of the black </a:t>
            </a:r>
            <a:r>
              <a:rPr lang="en-US"/>
              <a:t>box that analyzes the rows and chooses the columns.</a:t>
            </a:r>
          </a:p>
          <a:p>
            <a:pPr eaLnBrk="1" hangingPunct="1"/>
            <a:endParaRPr lang="en-US"/>
          </a:p>
          <a:p>
            <a:pPr eaLnBrk="1" hangingPunct="1"/>
            <a:endParaRPr lang="en-US"/>
          </a:p>
          <a:p>
            <a:pPr eaLnBrk="1" hangingPunct="1"/>
            <a:endParaRPr lang="en-US"/>
          </a:p>
        </p:txBody>
      </p:sp>
      <p:sp>
        <p:nvSpPr>
          <p:cNvPr id="26627" name="Slide Number Placeholder 3"/>
          <p:cNvSpPr>
            <a:spLocks noGrp="1"/>
          </p:cNvSpPr>
          <p:nvPr>
            <p:ph type="sldNum" sz="quarter" idx="5"/>
          </p:nvPr>
        </p:nvSpPr>
        <p:spPr>
          <a:noFill/>
        </p:spPr>
        <p:txBody>
          <a:bodyPr/>
          <a:lstStyle>
            <a:lvl1pPr defTabSz="990371">
              <a:defRPr sz="2600">
                <a:solidFill>
                  <a:schemeClr val="tx1"/>
                </a:solidFill>
                <a:latin typeface="Arial" charset="0"/>
                <a:ea typeface="ＭＳ Ｐゴシック" charset="0"/>
                <a:cs typeface="ＭＳ Ｐゴシック" charset="0"/>
              </a:defRPr>
            </a:lvl1pPr>
            <a:lvl2pPr marL="790945" indent="-304209" defTabSz="990371">
              <a:defRPr sz="2600">
                <a:solidFill>
                  <a:schemeClr val="tx1"/>
                </a:solidFill>
                <a:latin typeface="Arial" charset="0"/>
                <a:ea typeface="ＭＳ Ｐゴシック" charset="0"/>
              </a:defRPr>
            </a:lvl2pPr>
            <a:lvl3pPr marL="1216838" indent="-243368" defTabSz="990371">
              <a:defRPr sz="2600">
                <a:solidFill>
                  <a:schemeClr val="tx1"/>
                </a:solidFill>
                <a:latin typeface="Arial" charset="0"/>
                <a:ea typeface="ＭＳ Ｐゴシック" charset="0"/>
              </a:defRPr>
            </a:lvl3pPr>
            <a:lvl4pPr marL="1703573" indent="-243368" defTabSz="990371">
              <a:defRPr sz="2600">
                <a:solidFill>
                  <a:schemeClr val="tx1"/>
                </a:solidFill>
                <a:latin typeface="Arial" charset="0"/>
                <a:ea typeface="ＭＳ Ｐゴシック" charset="0"/>
              </a:defRPr>
            </a:lvl4pPr>
            <a:lvl5pPr marL="2190308" indent="-243368" defTabSz="990371">
              <a:defRPr sz="2600">
                <a:solidFill>
                  <a:schemeClr val="tx1"/>
                </a:solidFill>
                <a:latin typeface="Arial" charset="0"/>
                <a:ea typeface="ＭＳ Ｐゴシック" charset="0"/>
              </a:defRPr>
            </a:lvl5pPr>
            <a:lvl6pPr marL="2677043" indent="-243368" defTabSz="990371" eaLnBrk="0" fontAlgn="base" hangingPunct="0">
              <a:spcBef>
                <a:spcPct val="0"/>
              </a:spcBef>
              <a:spcAft>
                <a:spcPct val="0"/>
              </a:spcAft>
              <a:defRPr sz="2600">
                <a:solidFill>
                  <a:schemeClr val="tx1"/>
                </a:solidFill>
                <a:latin typeface="Arial" charset="0"/>
                <a:ea typeface="ＭＳ Ｐゴシック" charset="0"/>
              </a:defRPr>
            </a:lvl6pPr>
            <a:lvl7pPr marL="3163778" indent="-243368" defTabSz="990371" eaLnBrk="0" fontAlgn="base" hangingPunct="0">
              <a:spcBef>
                <a:spcPct val="0"/>
              </a:spcBef>
              <a:spcAft>
                <a:spcPct val="0"/>
              </a:spcAft>
              <a:defRPr sz="2600">
                <a:solidFill>
                  <a:schemeClr val="tx1"/>
                </a:solidFill>
                <a:latin typeface="Arial" charset="0"/>
                <a:ea typeface="ＭＳ Ｐゴシック" charset="0"/>
              </a:defRPr>
            </a:lvl7pPr>
            <a:lvl8pPr marL="3650513" indent="-243368" defTabSz="990371" eaLnBrk="0" fontAlgn="base" hangingPunct="0">
              <a:spcBef>
                <a:spcPct val="0"/>
              </a:spcBef>
              <a:spcAft>
                <a:spcPct val="0"/>
              </a:spcAft>
              <a:defRPr sz="2600">
                <a:solidFill>
                  <a:schemeClr val="tx1"/>
                </a:solidFill>
                <a:latin typeface="Arial" charset="0"/>
                <a:ea typeface="ＭＳ Ｐゴシック" charset="0"/>
              </a:defRPr>
            </a:lvl8pPr>
            <a:lvl9pPr marL="4137249" indent="-243368" defTabSz="990371" eaLnBrk="0" fontAlgn="base" hangingPunct="0">
              <a:spcBef>
                <a:spcPct val="0"/>
              </a:spcBef>
              <a:spcAft>
                <a:spcPct val="0"/>
              </a:spcAft>
              <a:defRPr sz="2600">
                <a:solidFill>
                  <a:schemeClr val="tx1"/>
                </a:solidFill>
                <a:latin typeface="Arial" charset="0"/>
                <a:ea typeface="ＭＳ Ｐゴシック" charset="0"/>
              </a:defRPr>
            </a:lvl9pPr>
          </a:lstStyle>
          <a:p>
            <a:fld id="{FDC7D77A-7EA5-3F4C-B02B-D2C2FBE899C7}" type="slidenum">
              <a:rPr lang="en-US" sz="1300"/>
              <a:pPr/>
              <a:t>9</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4FC00614-2485-6343-92F5-5418679DFA18}" type="datetime1">
              <a:rPr lang="en-US"/>
              <a:pPr>
                <a:defRPr/>
              </a:pPr>
              <a:t>8/9/2012</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8CEE9DD-FAA9-C545-8126-EF76B1D40E85}" type="slidenum">
              <a:rPr lang="en-US"/>
              <a:pPr>
                <a:defRPr/>
              </a:pPr>
              <a:t>‹#›</a:t>
            </a:fld>
            <a:endParaRPr lang="en-US"/>
          </a:p>
        </p:txBody>
      </p:sp>
    </p:spTree>
    <p:extLst>
      <p:ext uri="{BB962C8B-B14F-4D97-AF65-F5344CB8AC3E}">
        <p14:creationId xmlns:p14="http://schemas.microsoft.com/office/powerpoint/2010/main" val="25462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111280D-2872-DB48-8113-62766BC8198B}" type="datetime1">
              <a:rPr lang="en-US"/>
              <a:pPr>
                <a:defRPr/>
              </a:pPr>
              <a:t>8/9/2012</a:t>
            </a:fld>
            <a:endParaRPr lang="en-US"/>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t>Matrix Row-Column Sampling for the Many Light Problem</a:t>
            </a:r>
          </a:p>
          <a:p>
            <a:pPr>
              <a:defRPr/>
            </a:pPr>
            <a:r>
              <a:rPr lang="en-US"/>
              <a:t>Hasan, Pellacini, Bala</a:t>
            </a: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5F8AE428-563E-8740-8C54-16F7E3FC35C7}" type="slidenum">
              <a:rPr lang="en-US"/>
              <a:pPr>
                <a:defRPr/>
              </a:pPr>
              <a:t>‹#›</a:t>
            </a:fld>
            <a:endParaRPr lang="en-US"/>
          </a:p>
        </p:txBody>
      </p:sp>
    </p:spTree>
    <p:extLst>
      <p:ext uri="{BB962C8B-B14F-4D97-AF65-F5344CB8AC3E}">
        <p14:creationId xmlns:p14="http://schemas.microsoft.com/office/powerpoint/2010/main" val="121848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725"/>
            <a:ext cx="2057400" cy="6040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5725"/>
            <a:ext cx="6019800" cy="6040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1B80078A-C0C7-5E43-B051-42849CABBE9A}" type="datetime1">
              <a:rPr lang="en-US"/>
              <a:pPr>
                <a:defRPr/>
              </a:pPr>
              <a:t>8/9/2012</a:t>
            </a:fld>
            <a:endParaRPr lang="en-US"/>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t>Matrix Row-Column Sampling for the Many Light Problem</a:t>
            </a:r>
          </a:p>
          <a:p>
            <a:pPr>
              <a:defRPr/>
            </a:pPr>
            <a:r>
              <a:rPr lang="en-US"/>
              <a:t>Hasan, Pellacini, Bala</a:t>
            </a: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2A8601B7-FC07-094B-B0E2-0AEA54A5A642}" type="slidenum">
              <a:rPr lang="en-US"/>
              <a:pPr>
                <a:defRPr/>
              </a:pPr>
              <a:t>‹#›</a:t>
            </a:fld>
            <a:endParaRPr lang="en-US"/>
          </a:p>
        </p:txBody>
      </p:sp>
    </p:spTree>
    <p:extLst>
      <p:ext uri="{BB962C8B-B14F-4D97-AF65-F5344CB8AC3E}">
        <p14:creationId xmlns:p14="http://schemas.microsoft.com/office/powerpoint/2010/main" val="3059867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0D866414-9730-4047-91E7-487BC36D1554}" type="datetime1">
              <a:rPr lang="en-US"/>
              <a:pPr>
                <a:defRPr/>
              </a:pPr>
              <a:t>8/9/2012</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CDC7DB17-A228-7748-9C3B-0DD117135423}" type="slidenum">
              <a:rPr lang="en-US"/>
              <a:pPr>
                <a:defRPr/>
              </a:pPr>
              <a:t>‹#›</a:t>
            </a:fld>
            <a:endParaRPr lang="en-US"/>
          </a:p>
        </p:txBody>
      </p:sp>
    </p:spTree>
    <p:extLst>
      <p:ext uri="{BB962C8B-B14F-4D97-AF65-F5344CB8AC3E}">
        <p14:creationId xmlns:p14="http://schemas.microsoft.com/office/powerpoint/2010/main" val="1127037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E27C6C5A-7B02-F340-9642-1944E1AA4C7A}" type="datetime1">
              <a:rPr lang="en-US"/>
              <a:pPr>
                <a:defRPr/>
              </a:pPr>
              <a:t>8/9/2012</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6AE9C05C-119F-6541-B759-0A1BF4E64DBF}" type="slidenum">
              <a:rPr lang="en-US"/>
              <a:pPr>
                <a:defRPr/>
              </a:pPr>
              <a:t>‹#›</a:t>
            </a:fld>
            <a:endParaRPr lang="en-US"/>
          </a:p>
        </p:txBody>
      </p:sp>
    </p:spTree>
    <p:extLst>
      <p:ext uri="{BB962C8B-B14F-4D97-AF65-F5344CB8AC3E}">
        <p14:creationId xmlns:p14="http://schemas.microsoft.com/office/powerpoint/2010/main" val="48531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fld id="{74AD33F9-D32D-354C-AAF3-3E7A89B74B02}" type="datetime1">
              <a:rPr lang="en-US"/>
              <a:pPr>
                <a:defRPr/>
              </a:pPr>
              <a:t>8/9/2012</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69B56E81-E528-734B-946F-5E2187302101}" type="slidenum">
              <a:rPr lang="en-US"/>
              <a:pPr>
                <a:defRPr/>
              </a:pPr>
              <a:t>‹#›</a:t>
            </a:fld>
            <a:endParaRPr lang="en-US"/>
          </a:p>
        </p:txBody>
      </p:sp>
    </p:spTree>
    <p:extLst>
      <p:ext uri="{BB962C8B-B14F-4D97-AF65-F5344CB8AC3E}">
        <p14:creationId xmlns:p14="http://schemas.microsoft.com/office/powerpoint/2010/main" val="286658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6D1B8849-9B03-2C4B-AC17-774893DF5614}" type="datetime1">
              <a:rPr lang="en-US"/>
              <a:pPr>
                <a:defRPr/>
              </a:pPr>
              <a:t>8/9/2012</a:t>
            </a:fld>
            <a:endParaRPr lang="en-US"/>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t>Matrix Row-Column Sampling for the Many Light Problem</a:t>
            </a:r>
          </a:p>
          <a:p>
            <a:pPr>
              <a:defRPr/>
            </a:pPr>
            <a:r>
              <a:rPr lang="en-US"/>
              <a:t>Hasan, Pellacini, Bala</a:t>
            </a: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68B6869B-221D-3E42-A923-2F6EA9700671}" type="slidenum">
              <a:rPr lang="en-US"/>
              <a:pPr>
                <a:defRPr/>
              </a:pPr>
              <a:t>‹#›</a:t>
            </a:fld>
            <a:endParaRPr lang="en-US"/>
          </a:p>
        </p:txBody>
      </p:sp>
    </p:spTree>
    <p:extLst>
      <p:ext uri="{BB962C8B-B14F-4D97-AF65-F5344CB8AC3E}">
        <p14:creationId xmlns:p14="http://schemas.microsoft.com/office/powerpoint/2010/main" val="182869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2D077FC3-D658-9D43-B7FB-5459A51F8626}" type="datetime1">
              <a:rPr lang="en-US"/>
              <a:pPr>
                <a:defRPr/>
              </a:pPr>
              <a:t>8/9/2012</a:t>
            </a:fld>
            <a:endParaRPr lang="en-US"/>
          </a:p>
        </p:txBody>
      </p:sp>
      <p:sp>
        <p:nvSpPr>
          <p:cNvPr id="8" name="Footer Placeholder 7"/>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t>Matrix Row-Column Sampling for the Many Light Problem</a:t>
            </a:r>
          </a:p>
          <a:p>
            <a:pPr>
              <a:defRPr/>
            </a:pPr>
            <a:r>
              <a:rPr lang="en-US"/>
              <a:t>Hasan, Pellacini, Bala</a:t>
            </a:r>
          </a:p>
        </p:txBody>
      </p:sp>
      <p:sp>
        <p:nvSpPr>
          <p:cNvPr id="9" name="Slide Number Placeholder 8"/>
          <p:cNvSpPr>
            <a:spLocks noGrp="1"/>
          </p:cNvSpPr>
          <p:nvPr>
            <p:ph type="sldNum" sz="quarter" idx="12"/>
          </p:nvPr>
        </p:nvSpPr>
        <p:spPr>
          <a:xfrm>
            <a:off x="6553200" y="6245225"/>
            <a:ext cx="2133600" cy="477838"/>
          </a:xfrm>
        </p:spPr>
        <p:txBody>
          <a:bodyPr/>
          <a:lstStyle>
            <a:lvl1pPr>
              <a:defRPr smtClean="0"/>
            </a:lvl1pPr>
          </a:lstStyle>
          <a:p>
            <a:pPr>
              <a:defRPr/>
            </a:pPr>
            <a:fld id="{C75E103A-4611-E04C-B795-E0883650024C}" type="slidenum">
              <a:rPr lang="en-US"/>
              <a:pPr>
                <a:defRPr/>
              </a:pPr>
              <a:t>‹#›</a:t>
            </a:fld>
            <a:endParaRPr lang="en-US"/>
          </a:p>
        </p:txBody>
      </p:sp>
    </p:spTree>
    <p:extLst>
      <p:ext uri="{BB962C8B-B14F-4D97-AF65-F5344CB8AC3E}">
        <p14:creationId xmlns:p14="http://schemas.microsoft.com/office/powerpoint/2010/main" val="38476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934A4136-84EE-684C-8A43-AB06DD136D96}" type="datetime1">
              <a:rPr lang="en-US"/>
              <a:pPr>
                <a:defRPr/>
              </a:pPr>
              <a:t>8/9/2012</a:t>
            </a:fld>
            <a:endParaRPr lang="en-US"/>
          </a:p>
        </p:txBody>
      </p:sp>
      <p:sp>
        <p:nvSpPr>
          <p:cNvPr id="4" name="Footer Placeholder 3"/>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t>Matrix Row-Column Sampling for the Many Light Problem</a:t>
            </a:r>
          </a:p>
          <a:p>
            <a:pPr>
              <a:defRPr/>
            </a:pPr>
            <a:r>
              <a:rPr lang="en-US"/>
              <a:t>Hasan, Pellacini, Bala</a:t>
            </a:r>
          </a:p>
        </p:txBody>
      </p:sp>
      <p:sp>
        <p:nvSpPr>
          <p:cNvPr id="5" name="Slide Number Placeholder 4"/>
          <p:cNvSpPr>
            <a:spLocks noGrp="1"/>
          </p:cNvSpPr>
          <p:nvPr>
            <p:ph type="sldNum" sz="quarter" idx="12"/>
          </p:nvPr>
        </p:nvSpPr>
        <p:spPr>
          <a:xfrm>
            <a:off x="6553200" y="6245225"/>
            <a:ext cx="2133600" cy="477838"/>
          </a:xfrm>
        </p:spPr>
        <p:txBody>
          <a:bodyPr/>
          <a:lstStyle>
            <a:lvl1pPr>
              <a:defRPr smtClean="0"/>
            </a:lvl1pPr>
          </a:lstStyle>
          <a:p>
            <a:pPr>
              <a:defRPr/>
            </a:pPr>
            <a:fld id="{BC93BF4E-6E3C-D942-8513-A6FA91E70626}" type="slidenum">
              <a:rPr lang="en-US"/>
              <a:pPr>
                <a:defRPr/>
              </a:pPr>
              <a:t>‹#›</a:t>
            </a:fld>
            <a:endParaRPr lang="en-US"/>
          </a:p>
        </p:txBody>
      </p:sp>
    </p:spTree>
    <p:extLst>
      <p:ext uri="{BB962C8B-B14F-4D97-AF65-F5344CB8AC3E}">
        <p14:creationId xmlns:p14="http://schemas.microsoft.com/office/powerpoint/2010/main" val="319622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E0F1362F-89D2-4E4A-A619-F7242B74D871}" type="datetime1">
              <a:rPr lang="en-US"/>
              <a:pPr>
                <a:defRPr/>
              </a:pPr>
              <a:t>8/9/2012</a:t>
            </a:fld>
            <a:endParaRPr lang="en-US"/>
          </a:p>
        </p:txBody>
      </p:sp>
      <p:sp>
        <p:nvSpPr>
          <p:cNvPr id="3" name="Slide Number Placeholder 3"/>
          <p:cNvSpPr>
            <a:spLocks noGrp="1"/>
          </p:cNvSpPr>
          <p:nvPr>
            <p:ph type="sldNum" sz="quarter" idx="11"/>
          </p:nvPr>
        </p:nvSpPr>
        <p:spPr/>
        <p:txBody>
          <a:bodyPr/>
          <a:lstStyle>
            <a:lvl1pPr>
              <a:defRPr sz="2400" smtClean="0"/>
            </a:lvl1pPr>
          </a:lstStyle>
          <a:p>
            <a:pPr>
              <a:defRPr/>
            </a:pPr>
            <a:fld id="{ED3E6C53-4D74-F44E-A6CC-190023D1CDD8}" type="slidenum">
              <a:rPr lang="en-US"/>
              <a:pPr>
                <a:defRPr/>
              </a:pPr>
              <a:t>‹#›</a:t>
            </a:fld>
            <a:endParaRPr lang="en-US"/>
          </a:p>
        </p:txBody>
      </p:sp>
    </p:spTree>
    <p:extLst>
      <p:ext uri="{BB962C8B-B14F-4D97-AF65-F5344CB8AC3E}">
        <p14:creationId xmlns:p14="http://schemas.microsoft.com/office/powerpoint/2010/main" val="92774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C575BF4B-7E3B-B34C-A628-EA8C1935E6E2}" type="datetime1">
              <a:rPr lang="en-US"/>
              <a:pPr>
                <a:defRPr/>
              </a:pPr>
              <a:t>8/9/2012</a:t>
            </a:fld>
            <a:endParaRPr lang="en-US"/>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t>Matrix Row-Column Sampling for the Many Light Problem</a:t>
            </a:r>
          </a:p>
          <a:p>
            <a:pPr>
              <a:defRPr/>
            </a:pPr>
            <a:r>
              <a:rPr lang="en-US"/>
              <a:t>Hasan, Pellacini, Bala</a:t>
            </a: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7334222C-4DBE-954F-8127-54BECC0E8C1B}" type="slidenum">
              <a:rPr lang="en-US"/>
              <a:pPr>
                <a:defRPr/>
              </a:pPr>
              <a:t>‹#›</a:t>
            </a:fld>
            <a:endParaRPr lang="en-US"/>
          </a:p>
        </p:txBody>
      </p:sp>
    </p:spTree>
    <p:extLst>
      <p:ext uri="{BB962C8B-B14F-4D97-AF65-F5344CB8AC3E}">
        <p14:creationId xmlns:p14="http://schemas.microsoft.com/office/powerpoint/2010/main" val="315664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246FE369-8E5B-6C4E-962F-417DA423FA17}" type="datetime1">
              <a:rPr lang="en-US"/>
              <a:pPr>
                <a:defRPr/>
              </a:pPr>
              <a:t>8/9/2012</a:t>
            </a:fld>
            <a:endParaRPr lang="en-US"/>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t>Matrix Row-Column Sampling for the Many Light Problem</a:t>
            </a:r>
          </a:p>
          <a:p>
            <a:pPr>
              <a:defRPr/>
            </a:pPr>
            <a:r>
              <a:rPr lang="en-US"/>
              <a:t>Hasan, Pellacini, Bala</a:t>
            </a: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7477D9D4-E589-4549-856D-F2855E50025A}" type="slidenum">
              <a:rPr lang="en-US"/>
              <a:pPr>
                <a:defRPr/>
              </a:pPr>
              <a:t>‹#›</a:t>
            </a:fld>
            <a:endParaRPr lang="en-US"/>
          </a:p>
        </p:txBody>
      </p:sp>
    </p:spTree>
    <p:extLst>
      <p:ext uri="{BB962C8B-B14F-4D97-AF65-F5344CB8AC3E}">
        <p14:creationId xmlns:p14="http://schemas.microsoft.com/office/powerpoint/2010/main" val="1440421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114425"/>
            <a:ext cx="8229600"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5" rIns="91429"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5" name="Rectangle 3"/>
          <p:cNvSpPr>
            <a:spLocks noGrp="1" noChangeArrowheads="1"/>
          </p:cNvSpPr>
          <p:nvPr>
            <p:ph type="dt" sz="half" idx="2"/>
          </p:nvPr>
        </p:nvSpPr>
        <p:spPr bwMode="auto">
          <a:xfrm>
            <a:off x="457200" y="62452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eaLnBrk="1" hangingPunct="1">
              <a:defRPr sz="1300" smtClean="0">
                <a:cs typeface="+mn-cs"/>
              </a:defRPr>
            </a:lvl1pPr>
          </a:lstStyle>
          <a:p>
            <a:pPr>
              <a:defRPr/>
            </a:pPr>
            <a:fld id="{BEBB87AE-8CB7-6841-865E-C5EB7C594067}" type="datetime1">
              <a:rPr lang="en-US"/>
              <a:pPr>
                <a:defRPr/>
              </a:pPr>
              <a:t>8/9/2012</a:t>
            </a:fld>
            <a:endParaRPr lang="en-US"/>
          </a:p>
        </p:txBody>
      </p:sp>
      <p:sp>
        <p:nvSpPr>
          <p:cNvPr id="23557" name="Rectangle 5"/>
          <p:cNvSpPr>
            <a:spLocks noGrp="1" noChangeArrowheads="1"/>
          </p:cNvSpPr>
          <p:nvPr>
            <p:ph type="sldNum" sz="quarter" idx="4"/>
          </p:nvPr>
        </p:nvSpPr>
        <p:spPr bwMode="auto">
          <a:xfrm>
            <a:off x="6492875" y="1365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eaLnBrk="1" hangingPunct="1">
              <a:defRPr sz="1300" smtClean="0">
                <a:cs typeface="+mn-cs"/>
              </a:defRPr>
            </a:lvl1pPr>
          </a:lstStyle>
          <a:p>
            <a:pPr>
              <a:defRPr/>
            </a:pPr>
            <a:fld id="{9044883C-1150-FA48-B78D-2168DC536DED}" type="slidenum">
              <a:rPr lang="en-US"/>
              <a:pPr>
                <a:defRPr/>
              </a:pPr>
              <a:t>‹#›</a:t>
            </a:fld>
            <a:endParaRPr lang="en-US"/>
          </a:p>
        </p:txBody>
      </p:sp>
      <p:sp>
        <p:nvSpPr>
          <p:cNvPr id="1029" name="Line 6"/>
          <p:cNvSpPr>
            <a:spLocks noChangeShapeType="1"/>
          </p:cNvSpPr>
          <p:nvPr userDrawn="1"/>
        </p:nvSpPr>
        <p:spPr bwMode="auto">
          <a:xfrm>
            <a:off x="428625" y="942975"/>
            <a:ext cx="8228013" cy="1588"/>
          </a:xfrm>
          <a:prstGeom prst="line">
            <a:avLst/>
          </a:prstGeom>
          <a:noFill/>
          <a:ln w="28575">
            <a:solidFill>
              <a:srgbClr val="FF99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30" name="Rectangle 7"/>
          <p:cNvSpPr>
            <a:spLocks noGrp="1" noChangeArrowheads="1"/>
          </p:cNvSpPr>
          <p:nvPr>
            <p:ph type="title"/>
          </p:nvPr>
        </p:nvSpPr>
        <p:spPr bwMode="auto">
          <a:xfrm>
            <a:off x="514350" y="85725"/>
            <a:ext cx="81422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5" rIns="91429" bIns="45715" numCol="1" anchor="t" anchorCtr="0" compatLnSpc="1">
            <a:prstTxWarp prst="textNoShape">
              <a:avLst/>
            </a:prstTxWarp>
          </a:bodyPr>
          <a:lstStyle/>
          <a:p>
            <a:pPr lvl="0"/>
            <a:endParaRPr lang="en-US"/>
          </a:p>
        </p:txBody>
      </p:sp>
    </p:spTree>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694"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FF9900"/>
        </a:buClr>
        <a:buFont typeface="Times" charset="0"/>
        <a:buChar char="•"/>
        <a:defRPr sz="31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FF9900"/>
        </a:buClr>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29.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ov"/><Relationship Id="rId1" Type="http://schemas.microsoft.com/office/2007/relationships/media" Target="../media/media2.mov"/><Relationship Id="rId5" Type="http://schemas.openxmlformats.org/officeDocument/2006/relationships/image" Target="../media/image30.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ctrTitle"/>
          </p:nvPr>
        </p:nvSpPr>
        <p:spPr/>
        <p:txBody>
          <a:bodyPr/>
          <a:lstStyle/>
          <a:p>
            <a:r>
              <a:rPr lang="en-US">
                <a:latin typeface="Arial" charset="0"/>
              </a:rPr>
              <a:t>Scalability with many lights II</a:t>
            </a:r>
            <a:br>
              <a:rPr lang="en-US">
                <a:latin typeface="Arial" charset="0"/>
              </a:rPr>
            </a:br>
            <a:r>
              <a:rPr lang="en-US" sz="2800">
                <a:latin typeface="Arial" charset="0"/>
              </a:rPr>
              <a:t>(row-column sampling, visibity clustering)</a:t>
            </a:r>
          </a:p>
        </p:txBody>
      </p:sp>
      <p:sp>
        <p:nvSpPr>
          <p:cNvPr id="64514" name="Subtitle 4"/>
          <p:cNvSpPr>
            <a:spLocks noGrp="1"/>
          </p:cNvSpPr>
          <p:nvPr>
            <p:ph type="subTitle" idx="1"/>
          </p:nvPr>
        </p:nvSpPr>
        <p:spPr>
          <a:xfrm>
            <a:off x="1371600" y="4160838"/>
            <a:ext cx="6400800" cy="1752600"/>
          </a:xfrm>
        </p:spPr>
        <p:txBody>
          <a:bodyPr/>
          <a:lstStyle/>
          <a:p>
            <a:r>
              <a:rPr lang="en-US">
                <a:latin typeface="Arial" charset="0"/>
              </a:rPr>
              <a:t>Miloš Hašan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82563" y="136525"/>
            <a:ext cx="8458200" cy="822325"/>
          </a:xfrm>
        </p:spPr>
        <p:txBody>
          <a:bodyPr/>
          <a:lstStyle/>
          <a:p>
            <a:pPr eaLnBrk="1" hangingPunct="1"/>
            <a:r>
              <a:rPr lang="en-US">
                <a:latin typeface="Arial" charset="0"/>
              </a:rPr>
              <a:t>Reduced Matrix</a:t>
            </a:r>
          </a:p>
        </p:txBody>
      </p:sp>
      <p:grpSp>
        <p:nvGrpSpPr>
          <p:cNvPr id="27650" name="Group 263"/>
          <p:cNvGrpSpPr>
            <a:grpSpLocks/>
          </p:cNvGrpSpPr>
          <p:nvPr/>
        </p:nvGrpSpPr>
        <p:grpSpPr bwMode="auto">
          <a:xfrm>
            <a:off x="1189038" y="1782763"/>
            <a:ext cx="2195512" cy="2835275"/>
            <a:chOff x="230" y="1411"/>
            <a:chExt cx="1383" cy="1786"/>
          </a:xfrm>
        </p:grpSpPr>
        <p:sp>
          <p:nvSpPr>
            <p:cNvPr id="27680" name="Rectangle 201"/>
            <p:cNvSpPr>
              <a:spLocks noChangeArrowheads="1"/>
            </p:cNvSpPr>
            <p:nvPr/>
          </p:nvSpPr>
          <p:spPr bwMode="auto">
            <a:xfrm>
              <a:off x="230" y="1615"/>
              <a:ext cx="1382" cy="51"/>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7681" name="Rectangle 202"/>
            <p:cNvSpPr>
              <a:spLocks noChangeArrowheads="1"/>
            </p:cNvSpPr>
            <p:nvPr/>
          </p:nvSpPr>
          <p:spPr bwMode="auto">
            <a:xfrm>
              <a:off x="230" y="1922"/>
              <a:ext cx="1382" cy="51"/>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7682" name="Rectangle 203"/>
            <p:cNvSpPr>
              <a:spLocks noChangeArrowheads="1"/>
            </p:cNvSpPr>
            <p:nvPr/>
          </p:nvSpPr>
          <p:spPr bwMode="auto">
            <a:xfrm>
              <a:off x="230" y="2483"/>
              <a:ext cx="1382" cy="51"/>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7683" name="Rectangle 204"/>
            <p:cNvSpPr>
              <a:spLocks noChangeArrowheads="1"/>
            </p:cNvSpPr>
            <p:nvPr/>
          </p:nvSpPr>
          <p:spPr bwMode="auto">
            <a:xfrm>
              <a:off x="230" y="2840"/>
              <a:ext cx="1382" cy="51"/>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7684" name="Rectangle 205"/>
            <p:cNvSpPr>
              <a:spLocks noChangeArrowheads="1"/>
            </p:cNvSpPr>
            <p:nvPr/>
          </p:nvSpPr>
          <p:spPr bwMode="auto">
            <a:xfrm>
              <a:off x="230" y="2942"/>
              <a:ext cx="1382" cy="52"/>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7685" name="Rectangle 206"/>
            <p:cNvSpPr>
              <a:spLocks noChangeArrowheads="1"/>
            </p:cNvSpPr>
            <p:nvPr/>
          </p:nvSpPr>
          <p:spPr bwMode="auto">
            <a:xfrm>
              <a:off x="230" y="1411"/>
              <a:ext cx="1383" cy="178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7651" name="Group 43"/>
          <p:cNvGrpSpPr>
            <a:grpSpLocks/>
          </p:cNvGrpSpPr>
          <p:nvPr/>
        </p:nvGrpSpPr>
        <p:grpSpPr bwMode="auto">
          <a:xfrm>
            <a:off x="5486400" y="2709863"/>
            <a:ext cx="2195513" cy="901700"/>
            <a:chOff x="3456" y="1707"/>
            <a:chExt cx="1383" cy="568"/>
          </a:xfrm>
        </p:grpSpPr>
        <p:sp>
          <p:nvSpPr>
            <p:cNvPr id="27674" name="Rectangle 223"/>
            <p:cNvSpPr>
              <a:spLocks noChangeArrowheads="1"/>
            </p:cNvSpPr>
            <p:nvPr/>
          </p:nvSpPr>
          <p:spPr bwMode="auto">
            <a:xfrm>
              <a:off x="3456" y="1707"/>
              <a:ext cx="1382" cy="116"/>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7675" name="Rectangle 268"/>
            <p:cNvSpPr>
              <a:spLocks noChangeArrowheads="1"/>
            </p:cNvSpPr>
            <p:nvPr/>
          </p:nvSpPr>
          <p:spPr bwMode="auto">
            <a:xfrm>
              <a:off x="3456" y="1815"/>
              <a:ext cx="1382" cy="123"/>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7676" name="Rectangle 269"/>
            <p:cNvSpPr>
              <a:spLocks noChangeArrowheads="1"/>
            </p:cNvSpPr>
            <p:nvPr/>
          </p:nvSpPr>
          <p:spPr bwMode="auto">
            <a:xfrm>
              <a:off x="3456" y="1930"/>
              <a:ext cx="1382" cy="113"/>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7677" name="Rectangle 270"/>
            <p:cNvSpPr>
              <a:spLocks noChangeArrowheads="1"/>
            </p:cNvSpPr>
            <p:nvPr/>
          </p:nvSpPr>
          <p:spPr bwMode="auto">
            <a:xfrm>
              <a:off x="3456" y="2045"/>
              <a:ext cx="1382" cy="114"/>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7678" name="Rectangle 271"/>
            <p:cNvSpPr>
              <a:spLocks noChangeArrowheads="1"/>
            </p:cNvSpPr>
            <p:nvPr/>
          </p:nvSpPr>
          <p:spPr bwMode="auto">
            <a:xfrm>
              <a:off x="3456" y="2160"/>
              <a:ext cx="1382" cy="115"/>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7679" name="Rectangle 222"/>
            <p:cNvSpPr>
              <a:spLocks noChangeArrowheads="1"/>
            </p:cNvSpPr>
            <p:nvPr/>
          </p:nvSpPr>
          <p:spPr bwMode="auto">
            <a:xfrm>
              <a:off x="3456" y="1707"/>
              <a:ext cx="1383" cy="56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2549" name="Group 21"/>
          <p:cNvGrpSpPr>
            <a:grpSpLocks/>
          </p:cNvGrpSpPr>
          <p:nvPr/>
        </p:nvGrpSpPr>
        <p:grpSpPr bwMode="auto">
          <a:xfrm>
            <a:off x="5486400" y="2697163"/>
            <a:ext cx="2193925" cy="914400"/>
            <a:chOff x="518" y="1471"/>
            <a:chExt cx="1189" cy="576"/>
          </a:xfrm>
        </p:grpSpPr>
        <p:sp>
          <p:nvSpPr>
            <p:cNvPr id="27663" name="Rectangle 220"/>
            <p:cNvSpPr>
              <a:spLocks noChangeArrowheads="1"/>
            </p:cNvSpPr>
            <p:nvPr/>
          </p:nvSpPr>
          <p:spPr bwMode="auto">
            <a:xfrm>
              <a:off x="518" y="1471"/>
              <a:ext cx="1189" cy="57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7664" name="Group 23"/>
            <p:cNvGrpSpPr>
              <a:grpSpLocks/>
            </p:cNvGrpSpPr>
            <p:nvPr/>
          </p:nvGrpSpPr>
          <p:grpSpPr bwMode="auto">
            <a:xfrm>
              <a:off x="518" y="1471"/>
              <a:ext cx="1188" cy="576"/>
              <a:chOff x="749" y="1411"/>
              <a:chExt cx="1036" cy="580"/>
            </a:xfrm>
          </p:grpSpPr>
          <p:sp>
            <p:nvSpPr>
              <p:cNvPr id="27665" name="Rectangle 223"/>
              <p:cNvSpPr>
                <a:spLocks noChangeArrowheads="1"/>
              </p:cNvSpPr>
              <p:nvPr/>
            </p:nvSpPr>
            <p:spPr bwMode="auto">
              <a:xfrm>
                <a:off x="749"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27666" name="Rectangle 223"/>
              <p:cNvSpPr>
                <a:spLocks noChangeArrowheads="1"/>
              </p:cNvSpPr>
              <p:nvPr/>
            </p:nvSpPr>
            <p:spPr bwMode="auto">
              <a:xfrm>
                <a:off x="864"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27667" name="Rectangle 223"/>
              <p:cNvSpPr>
                <a:spLocks noChangeArrowheads="1"/>
              </p:cNvSpPr>
              <p:nvPr/>
            </p:nvSpPr>
            <p:spPr bwMode="auto">
              <a:xfrm>
                <a:off x="979"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27668" name="Rectangle 223"/>
              <p:cNvSpPr>
                <a:spLocks noChangeArrowheads="1"/>
              </p:cNvSpPr>
              <p:nvPr/>
            </p:nvSpPr>
            <p:spPr bwMode="auto">
              <a:xfrm>
                <a:off x="1094"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27669" name="Rectangle 223"/>
              <p:cNvSpPr>
                <a:spLocks noChangeArrowheads="1"/>
              </p:cNvSpPr>
              <p:nvPr/>
            </p:nvSpPr>
            <p:spPr bwMode="auto">
              <a:xfrm>
                <a:off x="1209"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27670" name="Rectangle 223"/>
              <p:cNvSpPr>
                <a:spLocks noChangeArrowheads="1"/>
              </p:cNvSpPr>
              <p:nvPr/>
            </p:nvSpPr>
            <p:spPr bwMode="auto">
              <a:xfrm>
                <a:off x="1324"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27671" name="Rectangle 223"/>
              <p:cNvSpPr>
                <a:spLocks noChangeArrowheads="1"/>
              </p:cNvSpPr>
              <p:nvPr/>
            </p:nvSpPr>
            <p:spPr bwMode="auto">
              <a:xfrm>
                <a:off x="1670"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27672" name="Rectangle 223"/>
              <p:cNvSpPr>
                <a:spLocks noChangeArrowheads="1"/>
              </p:cNvSpPr>
              <p:nvPr/>
            </p:nvSpPr>
            <p:spPr bwMode="auto">
              <a:xfrm>
                <a:off x="1440"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27673" name="Rectangle 223"/>
              <p:cNvSpPr>
                <a:spLocks noChangeArrowheads="1"/>
              </p:cNvSpPr>
              <p:nvPr/>
            </p:nvSpPr>
            <p:spPr bwMode="auto">
              <a:xfrm>
                <a:off x="1555"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grpSp>
      </p:grpSp>
      <p:sp>
        <p:nvSpPr>
          <p:cNvPr id="72957" name="Text Box 253"/>
          <p:cNvSpPr txBox="1">
            <a:spLocks noChangeArrowheads="1"/>
          </p:cNvSpPr>
          <p:nvPr/>
        </p:nvSpPr>
        <p:spPr bwMode="auto">
          <a:xfrm>
            <a:off x="5761038" y="1692275"/>
            <a:ext cx="1674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t>Reduced columns</a:t>
            </a:r>
          </a:p>
        </p:txBody>
      </p:sp>
      <p:sp>
        <p:nvSpPr>
          <p:cNvPr id="22562" name="Line 34"/>
          <p:cNvSpPr>
            <a:spLocks noChangeShapeType="1"/>
          </p:cNvSpPr>
          <p:nvPr/>
        </p:nvSpPr>
        <p:spPr bwMode="auto">
          <a:xfrm>
            <a:off x="3565525" y="2239963"/>
            <a:ext cx="1646238" cy="549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63" name="Line 35"/>
          <p:cNvSpPr>
            <a:spLocks noChangeShapeType="1"/>
          </p:cNvSpPr>
          <p:nvPr/>
        </p:nvSpPr>
        <p:spPr bwMode="auto">
          <a:xfrm flipV="1">
            <a:off x="3565525" y="3429000"/>
            <a:ext cx="1646238" cy="822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64" name="Line 36"/>
          <p:cNvSpPr>
            <a:spLocks noChangeShapeType="1"/>
          </p:cNvSpPr>
          <p:nvPr/>
        </p:nvSpPr>
        <p:spPr bwMode="auto">
          <a:xfrm flipV="1">
            <a:off x="3565525" y="3154363"/>
            <a:ext cx="1646238" cy="366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68" name="Line 40"/>
          <p:cNvSpPr>
            <a:spLocks noChangeShapeType="1"/>
          </p:cNvSpPr>
          <p:nvPr/>
        </p:nvSpPr>
        <p:spPr bwMode="auto">
          <a:xfrm flipV="1">
            <a:off x="5394325" y="3886200"/>
            <a:ext cx="184150" cy="549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69" name="Line 41"/>
          <p:cNvSpPr>
            <a:spLocks noChangeShapeType="1"/>
          </p:cNvSpPr>
          <p:nvPr/>
        </p:nvSpPr>
        <p:spPr bwMode="auto">
          <a:xfrm flipH="1" flipV="1">
            <a:off x="6308725" y="3886200"/>
            <a:ext cx="184150" cy="549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70" name="Line 42"/>
          <p:cNvSpPr>
            <a:spLocks noChangeShapeType="1"/>
          </p:cNvSpPr>
          <p:nvPr/>
        </p:nvSpPr>
        <p:spPr bwMode="auto">
          <a:xfrm flipH="1" flipV="1">
            <a:off x="7315200" y="3886200"/>
            <a:ext cx="274638" cy="549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22572" name="Picture 44" descr="r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363" y="4708525"/>
            <a:ext cx="127952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573" name="Picture 45" descr="r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0" y="4708525"/>
            <a:ext cx="12811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574" name="Picture 46" descr="rc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2013" y="4708525"/>
            <a:ext cx="1281112"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9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atin typeface="Arial" charset="0"/>
              </a:rPr>
              <a:t>Clustering Approach</a:t>
            </a:r>
          </a:p>
        </p:txBody>
      </p:sp>
      <p:sp>
        <p:nvSpPr>
          <p:cNvPr id="29698" name="Text Box 254"/>
          <p:cNvSpPr txBox="1">
            <a:spLocks noChangeArrowheads="1"/>
          </p:cNvSpPr>
          <p:nvPr/>
        </p:nvSpPr>
        <p:spPr bwMode="auto">
          <a:xfrm>
            <a:off x="3019425" y="4618038"/>
            <a:ext cx="301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t>Choose k clusters</a:t>
            </a:r>
          </a:p>
        </p:txBody>
      </p:sp>
      <p:sp>
        <p:nvSpPr>
          <p:cNvPr id="29699" name="Text Box 255"/>
          <p:cNvSpPr txBox="1">
            <a:spLocks noChangeArrowheads="1"/>
          </p:cNvSpPr>
          <p:nvPr/>
        </p:nvSpPr>
        <p:spPr bwMode="auto">
          <a:xfrm>
            <a:off x="6675438" y="4343400"/>
            <a:ext cx="21939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t>Choose representative columns</a:t>
            </a:r>
          </a:p>
        </p:txBody>
      </p:sp>
      <p:grpSp>
        <p:nvGrpSpPr>
          <p:cNvPr id="29700" name="Group 43"/>
          <p:cNvGrpSpPr>
            <a:grpSpLocks/>
          </p:cNvGrpSpPr>
          <p:nvPr/>
        </p:nvGrpSpPr>
        <p:grpSpPr bwMode="auto">
          <a:xfrm>
            <a:off x="6769100" y="2519363"/>
            <a:ext cx="1917700" cy="901700"/>
            <a:chOff x="3975" y="1477"/>
            <a:chExt cx="1208" cy="568"/>
          </a:xfrm>
        </p:grpSpPr>
        <p:sp>
          <p:nvSpPr>
            <p:cNvPr id="29722" name="Rectangle 236"/>
            <p:cNvSpPr>
              <a:spLocks noChangeArrowheads="1"/>
            </p:cNvSpPr>
            <p:nvPr/>
          </p:nvSpPr>
          <p:spPr bwMode="auto">
            <a:xfrm>
              <a:off x="4170" y="1477"/>
              <a:ext cx="39" cy="568"/>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9723" name="Rectangle 237"/>
            <p:cNvSpPr>
              <a:spLocks noChangeArrowheads="1"/>
            </p:cNvSpPr>
            <p:nvPr/>
          </p:nvSpPr>
          <p:spPr bwMode="auto">
            <a:xfrm>
              <a:off x="4404" y="1477"/>
              <a:ext cx="39" cy="568"/>
            </a:xfrm>
            <a:prstGeom prst="rect">
              <a:avLst/>
            </a:prstGeom>
            <a:solidFill>
              <a:srgbClr val="FF0000"/>
            </a:solidFill>
            <a:ln w="9525">
              <a:solidFill>
                <a:srgbClr val="C0C0C0"/>
              </a:solidFill>
              <a:miter lim="800000"/>
              <a:headEnd/>
              <a:tailEnd/>
            </a:ln>
          </p:spPr>
          <p:txBody>
            <a:bodyPr wrap="none" anchor="ctr"/>
            <a:lstStyle/>
            <a:p>
              <a:endParaRPr lang="en-US"/>
            </a:p>
          </p:txBody>
        </p:sp>
        <p:sp>
          <p:nvSpPr>
            <p:cNvPr id="29724" name="Rectangle 238"/>
            <p:cNvSpPr>
              <a:spLocks noChangeArrowheads="1"/>
            </p:cNvSpPr>
            <p:nvPr/>
          </p:nvSpPr>
          <p:spPr bwMode="auto">
            <a:xfrm>
              <a:off x="4716" y="1477"/>
              <a:ext cx="38" cy="568"/>
            </a:xfrm>
            <a:prstGeom prst="rect">
              <a:avLst/>
            </a:prstGeom>
            <a:solidFill>
              <a:srgbClr val="00FF00"/>
            </a:solidFill>
            <a:ln w="9525">
              <a:solidFill>
                <a:srgbClr val="C0C0C0"/>
              </a:solidFill>
              <a:miter lim="800000"/>
              <a:headEnd/>
              <a:tailEnd/>
            </a:ln>
          </p:spPr>
          <p:txBody>
            <a:bodyPr wrap="none" anchor="ctr"/>
            <a:lstStyle/>
            <a:p>
              <a:endParaRPr lang="en-US"/>
            </a:p>
          </p:txBody>
        </p:sp>
        <p:sp>
          <p:nvSpPr>
            <p:cNvPr id="29725" name="Rectangle 239"/>
            <p:cNvSpPr>
              <a:spLocks noChangeArrowheads="1"/>
            </p:cNvSpPr>
            <p:nvPr/>
          </p:nvSpPr>
          <p:spPr bwMode="auto">
            <a:xfrm>
              <a:off x="4871" y="1477"/>
              <a:ext cx="39" cy="568"/>
            </a:xfrm>
            <a:prstGeom prst="rect">
              <a:avLst/>
            </a:prstGeom>
            <a:solidFill>
              <a:srgbClr val="FF9900"/>
            </a:solidFill>
            <a:ln w="9525">
              <a:solidFill>
                <a:srgbClr val="C0C0C0"/>
              </a:solidFill>
              <a:miter lim="800000"/>
              <a:headEnd/>
              <a:tailEnd/>
            </a:ln>
          </p:spPr>
          <p:txBody>
            <a:bodyPr wrap="none" anchor="ctr"/>
            <a:lstStyle/>
            <a:p>
              <a:endParaRPr lang="en-US"/>
            </a:p>
          </p:txBody>
        </p:sp>
        <p:sp>
          <p:nvSpPr>
            <p:cNvPr id="29726" name="Rectangle 240"/>
            <p:cNvSpPr>
              <a:spLocks noChangeArrowheads="1"/>
            </p:cNvSpPr>
            <p:nvPr/>
          </p:nvSpPr>
          <p:spPr bwMode="auto">
            <a:xfrm>
              <a:off x="5066" y="1477"/>
              <a:ext cx="39" cy="568"/>
            </a:xfrm>
            <a:prstGeom prst="rect">
              <a:avLst/>
            </a:prstGeom>
            <a:solidFill>
              <a:srgbClr val="FFFF00"/>
            </a:solidFill>
            <a:ln w="9525">
              <a:solidFill>
                <a:srgbClr val="C0C0C0"/>
              </a:solidFill>
              <a:miter lim="800000"/>
              <a:headEnd/>
              <a:tailEnd/>
            </a:ln>
          </p:spPr>
          <p:txBody>
            <a:bodyPr wrap="none" anchor="ctr"/>
            <a:lstStyle/>
            <a:p>
              <a:endParaRPr lang="en-US"/>
            </a:p>
          </p:txBody>
        </p:sp>
        <p:sp>
          <p:nvSpPr>
            <p:cNvPr id="29727" name="Rectangle 235"/>
            <p:cNvSpPr>
              <a:spLocks noChangeArrowheads="1"/>
            </p:cNvSpPr>
            <p:nvPr/>
          </p:nvSpPr>
          <p:spPr bwMode="auto">
            <a:xfrm>
              <a:off x="3975" y="1477"/>
              <a:ext cx="1208" cy="56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9701" name="Group 49"/>
          <p:cNvGrpSpPr>
            <a:grpSpLocks/>
          </p:cNvGrpSpPr>
          <p:nvPr/>
        </p:nvGrpSpPr>
        <p:grpSpPr bwMode="auto">
          <a:xfrm>
            <a:off x="3556000" y="2511425"/>
            <a:ext cx="2001838" cy="917575"/>
            <a:chOff x="2240" y="1582"/>
            <a:chExt cx="1261" cy="578"/>
          </a:xfrm>
        </p:grpSpPr>
        <p:sp>
          <p:nvSpPr>
            <p:cNvPr id="29716" name="Rectangle 86"/>
            <p:cNvSpPr>
              <a:spLocks noChangeArrowheads="1"/>
            </p:cNvSpPr>
            <p:nvPr/>
          </p:nvSpPr>
          <p:spPr bwMode="auto">
            <a:xfrm>
              <a:off x="2608" y="1588"/>
              <a:ext cx="241" cy="572"/>
            </a:xfrm>
            <a:prstGeom prst="rect">
              <a:avLst/>
            </a:prstGeom>
            <a:solidFill>
              <a:srgbClr val="FF0000"/>
            </a:solidFill>
            <a:ln w="9525">
              <a:solidFill>
                <a:srgbClr val="C0C0C0"/>
              </a:solidFill>
              <a:miter lim="800000"/>
              <a:headEnd/>
              <a:tailEnd/>
            </a:ln>
          </p:spPr>
          <p:txBody>
            <a:bodyPr wrap="none" anchor="ctr"/>
            <a:lstStyle/>
            <a:p>
              <a:endParaRPr lang="en-US"/>
            </a:p>
          </p:txBody>
        </p:sp>
        <p:sp>
          <p:nvSpPr>
            <p:cNvPr id="29717" name="Rectangle 87"/>
            <p:cNvSpPr>
              <a:spLocks noChangeArrowheads="1"/>
            </p:cNvSpPr>
            <p:nvPr/>
          </p:nvSpPr>
          <p:spPr bwMode="auto">
            <a:xfrm>
              <a:off x="2853" y="1588"/>
              <a:ext cx="293" cy="572"/>
            </a:xfrm>
            <a:prstGeom prst="rect">
              <a:avLst/>
            </a:prstGeom>
            <a:solidFill>
              <a:srgbClr val="00FF00"/>
            </a:solidFill>
            <a:ln w="9525">
              <a:solidFill>
                <a:srgbClr val="C0C0C0"/>
              </a:solidFill>
              <a:miter lim="800000"/>
              <a:headEnd/>
              <a:tailEnd/>
            </a:ln>
          </p:spPr>
          <p:txBody>
            <a:bodyPr wrap="none" anchor="ctr"/>
            <a:lstStyle/>
            <a:p>
              <a:endParaRPr lang="en-US"/>
            </a:p>
          </p:txBody>
        </p:sp>
        <p:sp>
          <p:nvSpPr>
            <p:cNvPr id="29718" name="Rectangle 88"/>
            <p:cNvSpPr>
              <a:spLocks noChangeArrowheads="1"/>
            </p:cNvSpPr>
            <p:nvPr/>
          </p:nvSpPr>
          <p:spPr bwMode="auto">
            <a:xfrm>
              <a:off x="3150" y="1582"/>
              <a:ext cx="173" cy="578"/>
            </a:xfrm>
            <a:prstGeom prst="rect">
              <a:avLst/>
            </a:prstGeom>
            <a:solidFill>
              <a:srgbClr val="FF9900"/>
            </a:solidFill>
            <a:ln w="9525">
              <a:solidFill>
                <a:srgbClr val="C0C0C0"/>
              </a:solidFill>
              <a:miter lim="800000"/>
              <a:headEnd/>
              <a:tailEnd/>
            </a:ln>
          </p:spPr>
          <p:txBody>
            <a:bodyPr wrap="none" anchor="ctr"/>
            <a:lstStyle/>
            <a:p>
              <a:endParaRPr lang="en-US"/>
            </a:p>
          </p:txBody>
        </p:sp>
        <p:sp>
          <p:nvSpPr>
            <p:cNvPr id="29719" name="Rectangle 89"/>
            <p:cNvSpPr>
              <a:spLocks noChangeArrowheads="1"/>
            </p:cNvSpPr>
            <p:nvPr/>
          </p:nvSpPr>
          <p:spPr bwMode="auto">
            <a:xfrm>
              <a:off x="3328" y="1588"/>
              <a:ext cx="173" cy="572"/>
            </a:xfrm>
            <a:prstGeom prst="rect">
              <a:avLst/>
            </a:prstGeom>
            <a:solidFill>
              <a:srgbClr val="FFFF00"/>
            </a:solidFill>
            <a:ln w="9525">
              <a:solidFill>
                <a:srgbClr val="C0C0C0"/>
              </a:solidFill>
              <a:miter lim="800000"/>
              <a:headEnd/>
              <a:tailEnd/>
            </a:ln>
          </p:spPr>
          <p:txBody>
            <a:bodyPr wrap="none" anchor="ctr"/>
            <a:lstStyle/>
            <a:p>
              <a:endParaRPr lang="en-US"/>
            </a:p>
          </p:txBody>
        </p:sp>
        <p:sp>
          <p:nvSpPr>
            <p:cNvPr id="29720" name="Rectangle 85"/>
            <p:cNvSpPr>
              <a:spLocks noChangeArrowheads="1"/>
            </p:cNvSpPr>
            <p:nvPr/>
          </p:nvSpPr>
          <p:spPr bwMode="auto">
            <a:xfrm>
              <a:off x="2240" y="1588"/>
              <a:ext cx="368" cy="572"/>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9721" name="Rectangle 260"/>
            <p:cNvSpPr>
              <a:spLocks noChangeArrowheads="1"/>
            </p:cNvSpPr>
            <p:nvPr/>
          </p:nvSpPr>
          <p:spPr bwMode="auto">
            <a:xfrm>
              <a:off x="2246" y="1588"/>
              <a:ext cx="1255" cy="56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9702" name="Group 48"/>
          <p:cNvGrpSpPr>
            <a:grpSpLocks/>
          </p:cNvGrpSpPr>
          <p:nvPr/>
        </p:nvGrpSpPr>
        <p:grpSpPr bwMode="auto">
          <a:xfrm>
            <a:off x="457200" y="2513013"/>
            <a:ext cx="1855788" cy="915987"/>
            <a:chOff x="288" y="1583"/>
            <a:chExt cx="1169" cy="577"/>
          </a:xfrm>
        </p:grpSpPr>
        <p:sp>
          <p:nvSpPr>
            <p:cNvPr id="29706" name="Rectangle 223"/>
            <p:cNvSpPr>
              <a:spLocks noChangeArrowheads="1"/>
            </p:cNvSpPr>
            <p:nvPr/>
          </p:nvSpPr>
          <p:spPr bwMode="auto">
            <a:xfrm>
              <a:off x="288" y="1583"/>
              <a:ext cx="132" cy="576"/>
            </a:xfrm>
            <a:prstGeom prst="rect">
              <a:avLst/>
            </a:prstGeom>
            <a:solidFill>
              <a:schemeClr val="accent1"/>
            </a:solidFill>
            <a:ln w="12700">
              <a:solidFill>
                <a:srgbClr val="C0C0C0"/>
              </a:solidFill>
              <a:miter lim="800000"/>
              <a:headEnd/>
              <a:tailEnd/>
            </a:ln>
          </p:spPr>
          <p:txBody>
            <a:bodyPr wrap="none" anchor="ctr"/>
            <a:lstStyle/>
            <a:p>
              <a:endParaRPr lang="en-US"/>
            </a:p>
          </p:txBody>
        </p:sp>
        <p:sp>
          <p:nvSpPr>
            <p:cNvPr id="29707" name="Rectangle 223"/>
            <p:cNvSpPr>
              <a:spLocks noChangeArrowheads="1"/>
            </p:cNvSpPr>
            <p:nvPr/>
          </p:nvSpPr>
          <p:spPr bwMode="auto">
            <a:xfrm>
              <a:off x="420" y="1583"/>
              <a:ext cx="132" cy="576"/>
            </a:xfrm>
            <a:prstGeom prst="rect">
              <a:avLst/>
            </a:prstGeom>
            <a:solidFill>
              <a:schemeClr val="accent1"/>
            </a:solidFill>
            <a:ln w="12700">
              <a:solidFill>
                <a:srgbClr val="C0C0C0"/>
              </a:solidFill>
              <a:miter lim="800000"/>
              <a:headEnd/>
              <a:tailEnd/>
            </a:ln>
          </p:spPr>
          <p:txBody>
            <a:bodyPr wrap="none" anchor="ctr"/>
            <a:lstStyle/>
            <a:p>
              <a:endParaRPr lang="en-US"/>
            </a:p>
          </p:txBody>
        </p:sp>
        <p:sp>
          <p:nvSpPr>
            <p:cNvPr id="29708" name="Rectangle 223"/>
            <p:cNvSpPr>
              <a:spLocks noChangeArrowheads="1"/>
            </p:cNvSpPr>
            <p:nvPr/>
          </p:nvSpPr>
          <p:spPr bwMode="auto">
            <a:xfrm>
              <a:off x="552" y="1583"/>
              <a:ext cx="132" cy="576"/>
            </a:xfrm>
            <a:prstGeom prst="rect">
              <a:avLst/>
            </a:prstGeom>
            <a:solidFill>
              <a:schemeClr val="accent1"/>
            </a:solidFill>
            <a:ln w="12700">
              <a:solidFill>
                <a:srgbClr val="C0C0C0"/>
              </a:solidFill>
              <a:miter lim="800000"/>
              <a:headEnd/>
              <a:tailEnd/>
            </a:ln>
          </p:spPr>
          <p:txBody>
            <a:bodyPr wrap="none" anchor="ctr"/>
            <a:lstStyle/>
            <a:p>
              <a:endParaRPr lang="en-US"/>
            </a:p>
          </p:txBody>
        </p:sp>
        <p:sp>
          <p:nvSpPr>
            <p:cNvPr id="29709" name="Rectangle 223"/>
            <p:cNvSpPr>
              <a:spLocks noChangeArrowheads="1"/>
            </p:cNvSpPr>
            <p:nvPr/>
          </p:nvSpPr>
          <p:spPr bwMode="auto">
            <a:xfrm>
              <a:off x="684" y="1583"/>
              <a:ext cx="131" cy="576"/>
            </a:xfrm>
            <a:prstGeom prst="rect">
              <a:avLst/>
            </a:prstGeom>
            <a:solidFill>
              <a:schemeClr val="accent1"/>
            </a:solidFill>
            <a:ln w="12700">
              <a:solidFill>
                <a:srgbClr val="C0C0C0"/>
              </a:solidFill>
              <a:miter lim="800000"/>
              <a:headEnd/>
              <a:tailEnd/>
            </a:ln>
          </p:spPr>
          <p:txBody>
            <a:bodyPr wrap="none" anchor="ctr"/>
            <a:lstStyle/>
            <a:p>
              <a:endParaRPr lang="en-US"/>
            </a:p>
          </p:txBody>
        </p:sp>
        <p:sp>
          <p:nvSpPr>
            <p:cNvPr id="29710" name="Rectangle 223"/>
            <p:cNvSpPr>
              <a:spLocks noChangeArrowheads="1"/>
            </p:cNvSpPr>
            <p:nvPr/>
          </p:nvSpPr>
          <p:spPr bwMode="auto">
            <a:xfrm>
              <a:off x="815" y="1583"/>
              <a:ext cx="132" cy="576"/>
            </a:xfrm>
            <a:prstGeom prst="rect">
              <a:avLst/>
            </a:prstGeom>
            <a:solidFill>
              <a:schemeClr val="accent1"/>
            </a:solidFill>
            <a:ln w="12700">
              <a:solidFill>
                <a:srgbClr val="C0C0C0"/>
              </a:solidFill>
              <a:miter lim="800000"/>
              <a:headEnd/>
              <a:tailEnd/>
            </a:ln>
          </p:spPr>
          <p:txBody>
            <a:bodyPr wrap="none" anchor="ctr"/>
            <a:lstStyle/>
            <a:p>
              <a:endParaRPr lang="en-US"/>
            </a:p>
          </p:txBody>
        </p:sp>
        <p:sp>
          <p:nvSpPr>
            <p:cNvPr id="29711" name="Rectangle 223"/>
            <p:cNvSpPr>
              <a:spLocks noChangeArrowheads="1"/>
            </p:cNvSpPr>
            <p:nvPr/>
          </p:nvSpPr>
          <p:spPr bwMode="auto">
            <a:xfrm>
              <a:off x="947" y="1583"/>
              <a:ext cx="132" cy="576"/>
            </a:xfrm>
            <a:prstGeom prst="rect">
              <a:avLst/>
            </a:prstGeom>
            <a:solidFill>
              <a:schemeClr val="accent1"/>
            </a:solidFill>
            <a:ln w="12700">
              <a:solidFill>
                <a:srgbClr val="C0C0C0"/>
              </a:solidFill>
              <a:miter lim="800000"/>
              <a:headEnd/>
              <a:tailEnd/>
            </a:ln>
          </p:spPr>
          <p:txBody>
            <a:bodyPr wrap="none" anchor="ctr"/>
            <a:lstStyle/>
            <a:p>
              <a:endParaRPr lang="en-US"/>
            </a:p>
          </p:txBody>
        </p:sp>
        <p:sp>
          <p:nvSpPr>
            <p:cNvPr id="29712" name="Rectangle 223"/>
            <p:cNvSpPr>
              <a:spLocks noChangeArrowheads="1"/>
            </p:cNvSpPr>
            <p:nvPr/>
          </p:nvSpPr>
          <p:spPr bwMode="auto">
            <a:xfrm>
              <a:off x="1325" y="1584"/>
              <a:ext cx="132" cy="576"/>
            </a:xfrm>
            <a:prstGeom prst="rect">
              <a:avLst/>
            </a:prstGeom>
            <a:solidFill>
              <a:schemeClr val="accent1"/>
            </a:solidFill>
            <a:ln w="12700">
              <a:solidFill>
                <a:srgbClr val="C0C0C0"/>
              </a:solidFill>
              <a:miter lim="800000"/>
              <a:headEnd/>
              <a:tailEnd/>
            </a:ln>
          </p:spPr>
          <p:txBody>
            <a:bodyPr wrap="none" anchor="ctr"/>
            <a:lstStyle/>
            <a:p>
              <a:endParaRPr lang="en-US"/>
            </a:p>
          </p:txBody>
        </p:sp>
        <p:sp>
          <p:nvSpPr>
            <p:cNvPr id="29713" name="Rectangle 223"/>
            <p:cNvSpPr>
              <a:spLocks noChangeArrowheads="1"/>
            </p:cNvSpPr>
            <p:nvPr/>
          </p:nvSpPr>
          <p:spPr bwMode="auto">
            <a:xfrm>
              <a:off x="1080" y="1583"/>
              <a:ext cx="132" cy="576"/>
            </a:xfrm>
            <a:prstGeom prst="rect">
              <a:avLst/>
            </a:prstGeom>
            <a:solidFill>
              <a:schemeClr val="accent1"/>
            </a:solidFill>
            <a:ln w="12700">
              <a:solidFill>
                <a:srgbClr val="C0C0C0"/>
              </a:solidFill>
              <a:miter lim="800000"/>
              <a:headEnd/>
              <a:tailEnd/>
            </a:ln>
          </p:spPr>
          <p:txBody>
            <a:bodyPr wrap="none" anchor="ctr"/>
            <a:lstStyle/>
            <a:p>
              <a:endParaRPr lang="en-US"/>
            </a:p>
          </p:txBody>
        </p:sp>
        <p:sp>
          <p:nvSpPr>
            <p:cNvPr id="29714" name="Rectangle 223"/>
            <p:cNvSpPr>
              <a:spLocks noChangeArrowheads="1"/>
            </p:cNvSpPr>
            <p:nvPr/>
          </p:nvSpPr>
          <p:spPr bwMode="auto">
            <a:xfrm>
              <a:off x="1212" y="1583"/>
              <a:ext cx="132" cy="576"/>
            </a:xfrm>
            <a:prstGeom prst="rect">
              <a:avLst/>
            </a:prstGeom>
            <a:solidFill>
              <a:schemeClr val="accent1"/>
            </a:solidFill>
            <a:ln w="12700">
              <a:solidFill>
                <a:srgbClr val="C0C0C0"/>
              </a:solidFill>
              <a:miter lim="800000"/>
              <a:headEnd/>
              <a:tailEnd/>
            </a:ln>
          </p:spPr>
          <p:txBody>
            <a:bodyPr wrap="none" anchor="ctr"/>
            <a:lstStyle/>
            <a:p>
              <a:endParaRPr lang="en-US"/>
            </a:p>
          </p:txBody>
        </p:sp>
        <p:sp>
          <p:nvSpPr>
            <p:cNvPr id="29715" name="Rectangle 220"/>
            <p:cNvSpPr>
              <a:spLocks noChangeArrowheads="1"/>
            </p:cNvSpPr>
            <p:nvPr/>
          </p:nvSpPr>
          <p:spPr bwMode="auto">
            <a:xfrm>
              <a:off x="288" y="1583"/>
              <a:ext cx="1152" cy="57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3604" name="Line 52"/>
          <p:cNvSpPr>
            <a:spLocks noChangeShapeType="1"/>
          </p:cNvSpPr>
          <p:nvPr/>
        </p:nvSpPr>
        <p:spPr bwMode="auto">
          <a:xfrm>
            <a:off x="2468563" y="2971800"/>
            <a:ext cx="8239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605" name="Line 53"/>
          <p:cNvSpPr>
            <a:spLocks noChangeShapeType="1"/>
          </p:cNvSpPr>
          <p:nvPr/>
        </p:nvSpPr>
        <p:spPr bwMode="auto">
          <a:xfrm>
            <a:off x="5761038" y="2971800"/>
            <a:ext cx="822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2957" name="Text Box 253"/>
          <p:cNvSpPr txBox="1">
            <a:spLocks noChangeArrowheads="1"/>
          </p:cNvSpPr>
          <p:nvPr/>
        </p:nvSpPr>
        <p:spPr bwMode="auto">
          <a:xfrm>
            <a:off x="549275" y="4525963"/>
            <a:ext cx="1674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t>Reduced columns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4000">
                <a:latin typeface="Arial" charset="0"/>
              </a:rPr>
              <a:t>Visualizing the Reduced Columns</a:t>
            </a:r>
          </a:p>
        </p:txBody>
      </p:sp>
      <p:grpSp>
        <p:nvGrpSpPr>
          <p:cNvPr id="33794" name="Group 4"/>
          <p:cNvGrpSpPr>
            <a:grpSpLocks/>
          </p:cNvGrpSpPr>
          <p:nvPr/>
        </p:nvGrpSpPr>
        <p:grpSpPr bwMode="auto">
          <a:xfrm>
            <a:off x="1219200" y="3154363"/>
            <a:ext cx="1887538" cy="914400"/>
            <a:chOff x="518" y="1471"/>
            <a:chExt cx="1189" cy="576"/>
          </a:xfrm>
        </p:grpSpPr>
        <p:sp>
          <p:nvSpPr>
            <p:cNvPr id="33819" name="Rectangle 220"/>
            <p:cNvSpPr>
              <a:spLocks noChangeArrowheads="1"/>
            </p:cNvSpPr>
            <p:nvPr/>
          </p:nvSpPr>
          <p:spPr bwMode="auto">
            <a:xfrm>
              <a:off x="518" y="1471"/>
              <a:ext cx="1189" cy="57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3820" name="Group 6"/>
            <p:cNvGrpSpPr>
              <a:grpSpLocks/>
            </p:cNvGrpSpPr>
            <p:nvPr/>
          </p:nvGrpSpPr>
          <p:grpSpPr bwMode="auto">
            <a:xfrm>
              <a:off x="518" y="1471"/>
              <a:ext cx="1188" cy="576"/>
              <a:chOff x="749" y="1411"/>
              <a:chExt cx="1036" cy="580"/>
            </a:xfrm>
          </p:grpSpPr>
          <p:sp>
            <p:nvSpPr>
              <p:cNvPr id="33821" name="Rectangle 223"/>
              <p:cNvSpPr>
                <a:spLocks noChangeArrowheads="1"/>
              </p:cNvSpPr>
              <p:nvPr/>
            </p:nvSpPr>
            <p:spPr bwMode="auto">
              <a:xfrm>
                <a:off x="749"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33822" name="Rectangle 223"/>
              <p:cNvSpPr>
                <a:spLocks noChangeArrowheads="1"/>
              </p:cNvSpPr>
              <p:nvPr/>
            </p:nvSpPr>
            <p:spPr bwMode="auto">
              <a:xfrm>
                <a:off x="864"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33823" name="Rectangle 223"/>
              <p:cNvSpPr>
                <a:spLocks noChangeArrowheads="1"/>
              </p:cNvSpPr>
              <p:nvPr/>
            </p:nvSpPr>
            <p:spPr bwMode="auto">
              <a:xfrm>
                <a:off x="979"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33824" name="Rectangle 223"/>
              <p:cNvSpPr>
                <a:spLocks noChangeArrowheads="1"/>
              </p:cNvSpPr>
              <p:nvPr/>
            </p:nvSpPr>
            <p:spPr bwMode="auto">
              <a:xfrm>
                <a:off x="1094"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33825" name="Rectangle 223"/>
              <p:cNvSpPr>
                <a:spLocks noChangeArrowheads="1"/>
              </p:cNvSpPr>
              <p:nvPr/>
            </p:nvSpPr>
            <p:spPr bwMode="auto">
              <a:xfrm>
                <a:off x="1209"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33826" name="Rectangle 223"/>
              <p:cNvSpPr>
                <a:spLocks noChangeArrowheads="1"/>
              </p:cNvSpPr>
              <p:nvPr/>
            </p:nvSpPr>
            <p:spPr bwMode="auto">
              <a:xfrm>
                <a:off x="1324"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33827" name="Rectangle 223"/>
              <p:cNvSpPr>
                <a:spLocks noChangeArrowheads="1"/>
              </p:cNvSpPr>
              <p:nvPr/>
            </p:nvSpPr>
            <p:spPr bwMode="auto">
              <a:xfrm>
                <a:off x="1670"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33828" name="Rectangle 223"/>
              <p:cNvSpPr>
                <a:spLocks noChangeArrowheads="1"/>
              </p:cNvSpPr>
              <p:nvPr/>
            </p:nvSpPr>
            <p:spPr bwMode="auto">
              <a:xfrm>
                <a:off x="1440"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sp>
            <p:nvSpPr>
              <p:cNvPr id="33829" name="Rectangle 223"/>
              <p:cNvSpPr>
                <a:spLocks noChangeArrowheads="1"/>
              </p:cNvSpPr>
              <p:nvPr/>
            </p:nvSpPr>
            <p:spPr bwMode="auto">
              <a:xfrm>
                <a:off x="1555" y="1411"/>
                <a:ext cx="115" cy="580"/>
              </a:xfrm>
              <a:prstGeom prst="rect">
                <a:avLst/>
              </a:prstGeom>
              <a:solidFill>
                <a:schemeClr val="accent1"/>
              </a:solidFill>
              <a:ln w="25400">
                <a:solidFill>
                  <a:srgbClr val="C0C0C0"/>
                </a:solidFill>
                <a:miter lim="800000"/>
                <a:headEnd/>
                <a:tailEnd/>
              </a:ln>
            </p:spPr>
            <p:txBody>
              <a:bodyPr wrap="none" anchor="ctr"/>
              <a:lstStyle/>
              <a:p>
                <a:endParaRPr lang="en-US"/>
              </a:p>
            </p:txBody>
          </p:sp>
        </p:grpSp>
      </p:grpSp>
      <p:sp>
        <p:nvSpPr>
          <p:cNvPr id="72721" name="Text Box 17"/>
          <p:cNvSpPr txBox="1">
            <a:spLocks noChangeArrowheads="1"/>
          </p:cNvSpPr>
          <p:nvPr/>
        </p:nvSpPr>
        <p:spPr bwMode="auto">
          <a:xfrm>
            <a:off x="671513" y="1601788"/>
            <a:ext cx="29257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a:cs typeface="+mn-cs"/>
              </a:rPr>
              <a:t>Reduced columns: vectors in high-dimensional space</a:t>
            </a:r>
          </a:p>
        </p:txBody>
      </p:sp>
      <p:sp>
        <p:nvSpPr>
          <p:cNvPr id="72722" name="Text Box 18"/>
          <p:cNvSpPr txBox="1">
            <a:spLocks noChangeArrowheads="1"/>
          </p:cNvSpPr>
          <p:nvPr/>
        </p:nvSpPr>
        <p:spPr bwMode="auto">
          <a:xfrm>
            <a:off x="3657600" y="3336925"/>
            <a:ext cx="237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cs typeface="+mn-cs"/>
              </a:rPr>
              <a:t>visualize as …</a:t>
            </a:r>
          </a:p>
        </p:txBody>
      </p:sp>
      <p:grpSp>
        <p:nvGrpSpPr>
          <p:cNvPr id="33797" name="Group 33"/>
          <p:cNvGrpSpPr>
            <a:grpSpLocks/>
          </p:cNvGrpSpPr>
          <p:nvPr/>
        </p:nvGrpSpPr>
        <p:grpSpPr bwMode="auto">
          <a:xfrm>
            <a:off x="6126163" y="1600200"/>
            <a:ext cx="2560637" cy="3475038"/>
            <a:chOff x="3744" y="1008"/>
            <a:chExt cx="1613" cy="2189"/>
          </a:xfrm>
        </p:grpSpPr>
        <p:sp>
          <p:nvSpPr>
            <p:cNvPr id="33809" name="Oval 9"/>
            <p:cNvSpPr>
              <a:spLocks noChangeArrowheads="1"/>
            </p:cNvSpPr>
            <p:nvPr/>
          </p:nvSpPr>
          <p:spPr bwMode="auto">
            <a:xfrm>
              <a:off x="3744" y="1987"/>
              <a:ext cx="115" cy="11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10" name="Oval 10"/>
            <p:cNvSpPr>
              <a:spLocks noChangeArrowheads="1"/>
            </p:cNvSpPr>
            <p:nvPr/>
          </p:nvSpPr>
          <p:spPr bwMode="auto">
            <a:xfrm>
              <a:off x="4551" y="1008"/>
              <a:ext cx="115" cy="11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11" name="Oval 11"/>
            <p:cNvSpPr>
              <a:spLocks noChangeArrowheads="1"/>
            </p:cNvSpPr>
            <p:nvPr/>
          </p:nvSpPr>
          <p:spPr bwMode="auto">
            <a:xfrm>
              <a:off x="5104" y="1643"/>
              <a:ext cx="173" cy="17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12" name="Oval 12"/>
            <p:cNvSpPr>
              <a:spLocks noChangeArrowheads="1"/>
            </p:cNvSpPr>
            <p:nvPr/>
          </p:nvSpPr>
          <p:spPr bwMode="auto">
            <a:xfrm>
              <a:off x="4125" y="1182"/>
              <a:ext cx="518" cy="51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13" name="Oval 26"/>
            <p:cNvSpPr>
              <a:spLocks noChangeArrowheads="1"/>
            </p:cNvSpPr>
            <p:nvPr/>
          </p:nvSpPr>
          <p:spPr bwMode="auto">
            <a:xfrm>
              <a:off x="4147" y="2794"/>
              <a:ext cx="403" cy="40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14" name="Oval 28"/>
            <p:cNvSpPr>
              <a:spLocks noChangeArrowheads="1"/>
            </p:cNvSpPr>
            <p:nvPr/>
          </p:nvSpPr>
          <p:spPr bwMode="auto">
            <a:xfrm>
              <a:off x="3837" y="2968"/>
              <a:ext cx="115" cy="11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15" name="Oval 29"/>
            <p:cNvSpPr>
              <a:spLocks noChangeArrowheads="1"/>
            </p:cNvSpPr>
            <p:nvPr/>
          </p:nvSpPr>
          <p:spPr bwMode="auto">
            <a:xfrm>
              <a:off x="4838" y="2909"/>
              <a:ext cx="231" cy="23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16" name="Oval 30"/>
            <p:cNvSpPr>
              <a:spLocks noChangeArrowheads="1"/>
            </p:cNvSpPr>
            <p:nvPr/>
          </p:nvSpPr>
          <p:spPr bwMode="auto">
            <a:xfrm>
              <a:off x="5242" y="2324"/>
              <a:ext cx="115" cy="11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17" name="Oval 31"/>
            <p:cNvSpPr>
              <a:spLocks noChangeArrowheads="1"/>
            </p:cNvSpPr>
            <p:nvPr/>
          </p:nvSpPr>
          <p:spPr bwMode="auto">
            <a:xfrm>
              <a:off x="4701" y="2219"/>
              <a:ext cx="115" cy="11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18" name="Oval 32"/>
            <p:cNvSpPr>
              <a:spLocks noChangeArrowheads="1"/>
            </p:cNvSpPr>
            <p:nvPr/>
          </p:nvSpPr>
          <p:spPr bwMode="auto">
            <a:xfrm>
              <a:off x="4090" y="2218"/>
              <a:ext cx="230" cy="230"/>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33798" name="Group 34"/>
          <p:cNvGrpSpPr>
            <a:grpSpLocks/>
          </p:cNvGrpSpPr>
          <p:nvPr/>
        </p:nvGrpSpPr>
        <p:grpSpPr bwMode="auto">
          <a:xfrm>
            <a:off x="6218238" y="5349875"/>
            <a:ext cx="2378075" cy="944563"/>
            <a:chOff x="3802" y="3370"/>
            <a:chExt cx="1498" cy="595"/>
          </a:xfrm>
        </p:grpSpPr>
        <p:sp>
          <p:nvSpPr>
            <p:cNvPr id="72733" name="Text Box 29"/>
            <p:cNvSpPr txBox="1">
              <a:spLocks noChangeArrowheads="1"/>
            </p:cNvSpPr>
            <p:nvPr/>
          </p:nvSpPr>
          <p:spPr bwMode="auto">
            <a:xfrm>
              <a:off x="3802" y="3715"/>
              <a:ext cx="14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000">
                  <a:cs typeface="+mn-cs"/>
                </a:rPr>
                <a:t>radius = norm</a:t>
              </a:r>
            </a:p>
          </p:txBody>
        </p:sp>
        <p:sp>
          <p:nvSpPr>
            <p:cNvPr id="72734" name="Line 30"/>
            <p:cNvSpPr>
              <a:spLocks noChangeShapeType="1"/>
            </p:cNvSpPr>
            <p:nvPr/>
          </p:nvSpPr>
          <p:spPr bwMode="auto">
            <a:xfrm flipH="1" flipV="1">
              <a:off x="4032" y="3370"/>
              <a:ext cx="115" cy="23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2735" name="Line 31"/>
            <p:cNvSpPr>
              <a:spLocks noChangeShapeType="1"/>
            </p:cNvSpPr>
            <p:nvPr/>
          </p:nvSpPr>
          <p:spPr bwMode="auto">
            <a:xfrm flipH="1" flipV="1">
              <a:off x="4378" y="3370"/>
              <a:ext cx="57" cy="23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2736" name="Line 32"/>
            <p:cNvSpPr>
              <a:spLocks noChangeShapeType="1"/>
            </p:cNvSpPr>
            <p:nvPr/>
          </p:nvSpPr>
          <p:spPr bwMode="auto">
            <a:xfrm flipV="1">
              <a:off x="4666" y="3370"/>
              <a:ext cx="172" cy="23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72743" name="Line 39"/>
          <p:cNvSpPr>
            <a:spLocks noChangeShapeType="1"/>
          </p:cNvSpPr>
          <p:nvPr/>
        </p:nvSpPr>
        <p:spPr bwMode="auto">
          <a:xfrm flipV="1">
            <a:off x="1006475" y="4251325"/>
            <a:ext cx="274638" cy="549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2744" name="Line 40"/>
          <p:cNvSpPr>
            <a:spLocks noChangeShapeType="1"/>
          </p:cNvSpPr>
          <p:nvPr/>
        </p:nvSpPr>
        <p:spPr bwMode="auto">
          <a:xfrm flipH="1" flipV="1">
            <a:off x="2011363" y="4251325"/>
            <a:ext cx="184150" cy="549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2745" name="Line 41"/>
          <p:cNvSpPr>
            <a:spLocks noChangeShapeType="1"/>
          </p:cNvSpPr>
          <p:nvPr/>
        </p:nvSpPr>
        <p:spPr bwMode="auto">
          <a:xfrm flipH="1" flipV="1">
            <a:off x="3017838" y="4251325"/>
            <a:ext cx="274637" cy="549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33802" name="Picture 42" descr="r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075238"/>
            <a:ext cx="12795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3803" name="Picture 43" descr="r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0" y="5075238"/>
            <a:ext cx="1281113"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3804" name="Picture 44" descr="rc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163" y="5075238"/>
            <a:ext cx="128111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idx="1"/>
          </p:nvPr>
        </p:nvSpPr>
        <p:spPr/>
        <p:txBody>
          <a:bodyPr/>
          <a:lstStyle/>
          <a:p>
            <a:pPr eaLnBrk="1" hangingPunct="1"/>
            <a:endParaRPr lang="en-US" sz="3200">
              <a:latin typeface="Arial" charset="0"/>
            </a:endParaRPr>
          </a:p>
          <a:p>
            <a:pPr eaLnBrk="1" hangingPunct="1"/>
            <a:r>
              <a:rPr lang="en-US" sz="3200">
                <a:latin typeface="Arial" charset="0"/>
              </a:rPr>
              <a:t>Minimize:</a:t>
            </a:r>
          </a:p>
          <a:p>
            <a:pPr eaLnBrk="1" hangingPunct="1"/>
            <a:endParaRPr lang="en-US" sz="3200">
              <a:latin typeface="Arial" charset="0"/>
            </a:endParaRPr>
          </a:p>
          <a:p>
            <a:pPr eaLnBrk="1" hangingPunct="1"/>
            <a:endParaRPr lang="en-US" sz="3200">
              <a:latin typeface="Arial" charset="0"/>
            </a:endParaRPr>
          </a:p>
          <a:p>
            <a:pPr eaLnBrk="1" hangingPunct="1"/>
            <a:endParaRPr lang="en-US" sz="3200">
              <a:latin typeface="Arial" charset="0"/>
            </a:endParaRPr>
          </a:p>
          <a:p>
            <a:pPr eaLnBrk="1" hangingPunct="1"/>
            <a:r>
              <a:rPr lang="en-US" sz="3200">
                <a:latin typeface="Arial" charset="0"/>
              </a:rPr>
              <a:t>where: </a:t>
            </a:r>
          </a:p>
          <a:p>
            <a:pPr eaLnBrk="1" hangingPunct="1"/>
            <a:endParaRPr lang="en-US" sz="3200">
              <a:latin typeface="Arial" charset="0"/>
            </a:endParaRPr>
          </a:p>
        </p:txBody>
      </p:sp>
      <p:pic>
        <p:nvPicPr>
          <p:cNvPr id="35842" name="Picture 19" descr="cost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78075" y="3889375"/>
            <a:ext cx="631825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Grp="1" noChangeArrowheads="1"/>
          </p:cNvSpPr>
          <p:nvPr>
            <p:ph type="title"/>
          </p:nvPr>
        </p:nvSpPr>
        <p:spPr/>
        <p:txBody>
          <a:bodyPr/>
          <a:lstStyle/>
          <a:p>
            <a:pPr eaLnBrk="1" hangingPunct="1"/>
            <a:r>
              <a:rPr lang="en-US">
                <a:latin typeface="Arial" charset="0"/>
              </a:rPr>
              <a:t>The Clustering Metric</a:t>
            </a:r>
          </a:p>
        </p:txBody>
      </p:sp>
      <p:pic>
        <p:nvPicPr>
          <p:cNvPr id="35844" name="Picture 6" descr="cos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92475" y="1417638"/>
            <a:ext cx="3108325"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AutoShape 8"/>
          <p:cNvSpPr>
            <a:spLocks/>
          </p:cNvSpPr>
          <p:nvPr/>
        </p:nvSpPr>
        <p:spPr bwMode="auto">
          <a:xfrm rot="-5400000">
            <a:off x="4709319" y="1554957"/>
            <a:ext cx="274637" cy="2743200"/>
          </a:xfrm>
          <a:prstGeom prst="leftBrace">
            <a:avLst>
              <a:gd name="adj1" fmla="val 83237"/>
              <a:gd name="adj2" fmla="val 50000"/>
            </a:avLst>
          </a:pr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633" name="Text Box 9"/>
          <p:cNvSpPr txBox="1">
            <a:spLocks noChangeArrowheads="1"/>
          </p:cNvSpPr>
          <p:nvPr/>
        </p:nvSpPr>
        <p:spPr bwMode="auto">
          <a:xfrm>
            <a:off x="3292475" y="3154363"/>
            <a:ext cx="301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000">
                <a:solidFill>
                  <a:schemeClr val="folHlink"/>
                </a:solidFill>
                <a:cs typeface="+mn-cs"/>
              </a:rPr>
              <a:t>total cost of all clusters</a:t>
            </a:r>
          </a:p>
        </p:txBody>
      </p:sp>
      <p:sp>
        <p:nvSpPr>
          <p:cNvPr id="26635" name="Text Box 11"/>
          <p:cNvSpPr txBox="1">
            <a:spLocks noChangeArrowheads="1"/>
          </p:cNvSpPr>
          <p:nvPr/>
        </p:nvSpPr>
        <p:spPr bwMode="auto">
          <a:xfrm>
            <a:off x="2103438" y="5729288"/>
            <a:ext cx="1463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000">
                <a:solidFill>
                  <a:schemeClr val="folHlink"/>
                </a:solidFill>
                <a:cs typeface="+mn-cs"/>
              </a:rPr>
              <a:t>cost of a cluster</a:t>
            </a:r>
          </a:p>
        </p:txBody>
      </p:sp>
      <p:sp>
        <p:nvSpPr>
          <p:cNvPr id="26636" name="Text Box 12"/>
          <p:cNvSpPr txBox="1">
            <a:spLocks noChangeArrowheads="1"/>
          </p:cNvSpPr>
          <p:nvPr/>
        </p:nvSpPr>
        <p:spPr bwMode="auto">
          <a:xfrm>
            <a:off x="3657600" y="5729288"/>
            <a:ext cx="1644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000">
                <a:solidFill>
                  <a:schemeClr val="folHlink"/>
                </a:solidFill>
                <a:cs typeface="+mn-cs"/>
              </a:rPr>
              <a:t>sum over all pairs in it</a:t>
            </a:r>
          </a:p>
        </p:txBody>
      </p:sp>
      <p:sp>
        <p:nvSpPr>
          <p:cNvPr id="26637" name="Text Box 13"/>
          <p:cNvSpPr txBox="1">
            <a:spLocks noChangeArrowheads="1"/>
          </p:cNvSpPr>
          <p:nvPr/>
        </p:nvSpPr>
        <p:spPr bwMode="auto">
          <a:xfrm>
            <a:off x="5121275" y="5578475"/>
            <a:ext cx="17383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000">
                <a:solidFill>
                  <a:schemeClr val="folHlink"/>
                </a:solidFill>
                <a:cs typeface="+mn-cs"/>
              </a:rPr>
              <a:t>norms of the reduced columns</a:t>
            </a:r>
          </a:p>
        </p:txBody>
      </p:sp>
      <p:sp>
        <p:nvSpPr>
          <p:cNvPr id="26638" name="Text Box 14"/>
          <p:cNvSpPr txBox="1">
            <a:spLocks noChangeArrowheads="1"/>
          </p:cNvSpPr>
          <p:nvPr/>
        </p:nvSpPr>
        <p:spPr bwMode="auto">
          <a:xfrm>
            <a:off x="6675438" y="5576888"/>
            <a:ext cx="24685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000">
                <a:solidFill>
                  <a:schemeClr val="folHlink"/>
                </a:solidFill>
                <a:cs typeface="+mn-cs"/>
              </a:rPr>
              <a:t>squared distance between normalized reduced columns</a:t>
            </a:r>
          </a:p>
        </p:txBody>
      </p:sp>
      <p:sp>
        <p:nvSpPr>
          <p:cNvPr id="26639" name="Line 15"/>
          <p:cNvSpPr>
            <a:spLocks noChangeShapeType="1"/>
          </p:cNvSpPr>
          <p:nvPr/>
        </p:nvSpPr>
        <p:spPr bwMode="auto">
          <a:xfrm flipV="1">
            <a:off x="2925763" y="4800600"/>
            <a:ext cx="366712" cy="731838"/>
          </a:xfrm>
          <a:prstGeom prst="line">
            <a:avLst/>
          </a:prstGeom>
          <a:noFill/>
          <a:ln w="254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640" name="Line 16"/>
          <p:cNvSpPr>
            <a:spLocks noChangeShapeType="1"/>
          </p:cNvSpPr>
          <p:nvPr/>
        </p:nvSpPr>
        <p:spPr bwMode="auto">
          <a:xfrm flipV="1">
            <a:off x="4479925" y="5165725"/>
            <a:ext cx="274638" cy="457200"/>
          </a:xfrm>
          <a:prstGeom prst="line">
            <a:avLst/>
          </a:prstGeom>
          <a:noFill/>
          <a:ln w="254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641" name="Line 17"/>
          <p:cNvSpPr>
            <a:spLocks noChangeShapeType="1"/>
          </p:cNvSpPr>
          <p:nvPr/>
        </p:nvSpPr>
        <p:spPr bwMode="auto">
          <a:xfrm flipH="1" flipV="1">
            <a:off x="6035675" y="4708525"/>
            <a:ext cx="90488" cy="641350"/>
          </a:xfrm>
          <a:prstGeom prst="line">
            <a:avLst/>
          </a:prstGeom>
          <a:noFill/>
          <a:ln w="254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642" name="Line 18"/>
          <p:cNvSpPr>
            <a:spLocks noChangeShapeType="1"/>
          </p:cNvSpPr>
          <p:nvPr/>
        </p:nvSpPr>
        <p:spPr bwMode="auto">
          <a:xfrm flipH="1" flipV="1">
            <a:off x="7589838" y="4708525"/>
            <a:ext cx="457200" cy="731838"/>
          </a:xfrm>
          <a:prstGeom prst="line">
            <a:avLst/>
          </a:prstGeom>
          <a:noFill/>
          <a:ln w="254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6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nimBg="1"/>
      <p:bldP spid="26633" grpId="0"/>
      <p:bldP spid="26635" grpId="0"/>
      <p:bldP spid="26636" grpId="0"/>
      <p:bldP spid="26637" grpId="0"/>
      <p:bldP spid="266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a:latin typeface="Arial" charset="0"/>
              </a:rPr>
              <a:t>Clustering by Divide &amp; Conquer</a:t>
            </a:r>
          </a:p>
        </p:txBody>
      </p:sp>
      <p:sp>
        <p:nvSpPr>
          <p:cNvPr id="37890" name="Oval 4"/>
          <p:cNvSpPr>
            <a:spLocks noChangeArrowheads="1"/>
          </p:cNvSpPr>
          <p:nvPr/>
        </p:nvSpPr>
        <p:spPr bwMode="auto">
          <a:xfrm>
            <a:off x="1880587" y="2326654"/>
            <a:ext cx="633412" cy="5778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891" name="Oval 5"/>
          <p:cNvSpPr>
            <a:spLocks noChangeArrowheads="1"/>
          </p:cNvSpPr>
          <p:nvPr/>
        </p:nvSpPr>
        <p:spPr bwMode="auto">
          <a:xfrm>
            <a:off x="1971074" y="2410791"/>
            <a:ext cx="633413" cy="57626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892" name="Oval 6"/>
          <p:cNvSpPr>
            <a:spLocks noChangeArrowheads="1"/>
          </p:cNvSpPr>
          <p:nvPr/>
        </p:nvSpPr>
        <p:spPr bwMode="auto">
          <a:xfrm>
            <a:off x="2333024" y="4142754"/>
            <a:ext cx="180975"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893" name="Oval 7"/>
          <p:cNvSpPr>
            <a:spLocks noChangeArrowheads="1"/>
          </p:cNvSpPr>
          <p:nvPr/>
        </p:nvSpPr>
        <p:spPr bwMode="auto">
          <a:xfrm>
            <a:off x="3782412" y="5050804"/>
            <a:ext cx="180975"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894" name="Oval 8"/>
          <p:cNvSpPr>
            <a:spLocks noChangeArrowheads="1"/>
          </p:cNvSpPr>
          <p:nvPr/>
        </p:nvSpPr>
        <p:spPr bwMode="auto">
          <a:xfrm>
            <a:off x="3690337" y="3564904"/>
            <a:ext cx="180975"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895" name="Oval 9"/>
          <p:cNvSpPr>
            <a:spLocks noChangeArrowheads="1"/>
          </p:cNvSpPr>
          <p:nvPr/>
        </p:nvSpPr>
        <p:spPr bwMode="auto">
          <a:xfrm>
            <a:off x="5500087" y="3069604"/>
            <a:ext cx="180975"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896" name="Oval 10"/>
          <p:cNvSpPr>
            <a:spLocks noChangeArrowheads="1"/>
          </p:cNvSpPr>
          <p:nvPr/>
        </p:nvSpPr>
        <p:spPr bwMode="auto">
          <a:xfrm>
            <a:off x="5771549" y="2244104"/>
            <a:ext cx="180975"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897" name="Oval 11"/>
          <p:cNvSpPr>
            <a:spLocks noChangeArrowheads="1"/>
          </p:cNvSpPr>
          <p:nvPr/>
        </p:nvSpPr>
        <p:spPr bwMode="auto">
          <a:xfrm>
            <a:off x="6133499" y="2904504"/>
            <a:ext cx="271463" cy="2476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898" name="Oval 12"/>
          <p:cNvSpPr>
            <a:spLocks noChangeArrowheads="1"/>
          </p:cNvSpPr>
          <p:nvPr/>
        </p:nvSpPr>
        <p:spPr bwMode="auto">
          <a:xfrm>
            <a:off x="5409599" y="2410791"/>
            <a:ext cx="814388" cy="74136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899" name="Oval 13"/>
          <p:cNvSpPr>
            <a:spLocks noChangeArrowheads="1"/>
          </p:cNvSpPr>
          <p:nvPr/>
        </p:nvSpPr>
        <p:spPr bwMode="auto">
          <a:xfrm>
            <a:off x="3147412" y="4638054"/>
            <a:ext cx="180975"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900" name="Oval 14"/>
          <p:cNvSpPr>
            <a:spLocks noChangeArrowheads="1"/>
          </p:cNvSpPr>
          <p:nvPr/>
        </p:nvSpPr>
        <p:spPr bwMode="auto">
          <a:xfrm>
            <a:off x="3237899" y="3977654"/>
            <a:ext cx="180975"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901" name="Oval 15"/>
          <p:cNvSpPr>
            <a:spLocks noChangeArrowheads="1"/>
          </p:cNvSpPr>
          <p:nvPr/>
        </p:nvSpPr>
        <p:spPr bwMode="auto">
          <a:xfrm>
            <a:off x="5446112" y="4128466"/>
            <a:ext cx="633412" cy="5778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902" name="Oval 16"/>
          <p:cNvSpPr>
            <a:spLocks noChangeArrowheads="1"/>
          </p:cNvSpPr>
          <p:nvPr/>
        </p:nvSpPr>
        <p:spPr bwMode="auto">
          <a:xfrm>
            <a:off x="5174649" y="4376116"/>
            <a:ext cx="180975"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903" name="Oval 17"/>
          <p:cNvSpPr>
            <a:spLocks noChangeArrowheads="1"/>
          </p:cNvSpPr>
          <p:nvPr/>
        </p:nvSpPr>
        <p:spPr bwMode="auto">
          <a:xfrm>
            <a:off x="6170012" y="4376116"/>
            <a:ext cx="179387"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904" name="Oval 18"/>
          <p:cNvSpPr>
            <a:spLocks noChangeArrowheads="1"/>
          </p:cNvSpPr>
          <p:nvPr/>
        </p:nvSpPr>
        <p:spPr bwMode="auto">
          <a:xfrm>
            <a:off x="7165374" y="4045916"/>
            <a:ext cx="180975"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905" name="Oval 19"/>
          <p:cNvSpPr>
            <a:spLocks noChangeArrowheads="1"/>
          </p:cNvSpPr>
          <p:nvPr/>
        </p:nvSpPr>
        <p:spPr bwMode="auto">
          <a:xfrm>
            <a:off x="7165374" y="4458666"/>
            <a:ext cx="180975"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906" name="Oval 20"/>
          <p:cNvSpPr>
            <a:spLocks noChangeArrowheads="1"/>
          </p:cNvSpPr>
          <p:nvPr/>
        </p:nvSpPr>
        <p:spPr bwMode="auto">
          <a:xfrm>
            <a:off x="7165374" y="4871416"/>
            <a:ext cx="180975"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1397" name="Line 21"/>
          <p:cNvSpPr>
            <a:spLocks noChangeShapeType="1"/>
          </p:cNvSpPr>
          <p:nvPr/>
        </p:nvSpPr>
        <p:spPr bwMode="auto">
          <a:xfrm>
            <a:off x="828074" y="2201241"/>
            <a:ext cx="376238" cy="3121025"/>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8" name="Line 22"/>
          <p:cNvSpPr>
            <a:spLocks noChangeShapeType="1"/>
          </p:cNvSpPr>
          <p:nvPr/>
        </p:nvSpPr>
        <p:spPr bwMode="auto">
          <a:xfrm flipV="1">
            <a:off x="6309340" y="4617706"/>
            <a:ext cx="2468853" cy="146368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0" name="Freeform 24"/>
          <p:cNvSpPr>
            <a:spLocks/>
          </p:cNvSpPr>
          <p:nvPr/>
        </p:nvSpPr>
        <p:spPr bwMode="auto">
          <a:xfrm>
            <a:off x="1463074" y="2148854"/>
            <a:ext cx="2814638" cy="3367087"/>
          </a:xfrm>
          <a:custGeom>
            <a:avLst/>
            <a:gdLst>
              <a:gd name="T0" fmla="*/ 536575 w 1773"/>
              <a:gd name="T1" fmla="*/ 1749425 h 2121"/>
              <a:gd name="T2" fmla="*/ 685800 w 1773"/>
              <a:gd name="T3" fmla="*/ 2616200 h 2121"/>
              <a:gd name="T4" fmla="*/ 1304925 w 1773"/>
              <a:gd name="T5" fmla="*/ 3106737 h 2121"/>
              <a:gd name="T6" fmla="*/ 2671763 w 1773"/>
              <a:gd name="T7" fmla="*/ 2941637 h 2121"/>
              <a:gd name="T8" fmla="*/ 2160588 w 1773"/>
              <a:gd name="T9" fmla="*/ 554037 h 2121"/>
              <a:gd name="T10" fmla="*/ 1122363 w 1773"/>
              <a:gd name="T11" fmla="*/ 42862 h 2121"/>
              <a:gd name="T12" fmla="*/ 98425 w 1773"/>
              <a:gd name="T13" fmla="*/ 293687 h 2121"/>
              <a:gd name="T14" fmla="*/ 536575 w 1773"/>
              <a:gd name="T15" fmla="*/ 1749425 h 2121"/>
              <a:gd name="T16" fmla="*/ 0 60000 65536"/>
              <a:gd name="T17" fmla="*/ 0 60000 65536"/>
              <a:gd name="T18" fmla="*/ 0 60000 65536"/>
              <a:gd name="T19" fmla="*/ 0 60000 65536"/>
              <a:gd name="T20" fmla="*/ 0 60000 65536"/>
              <a:gd name="T21" fmla="*/ 0 60000 65536"/>
              <a:gd name="T22" fmla="*/ 0 60000 65536"/>
              <a:gd name="T23" fmla="*/ 0 60000 65536"/>
              <a:gd name="T24" fmla="*/ 0 w 1773"/>
              <a:gd name="T25" fmla="*/ 0 h 2121"/>
              <a:gd name="T26" fmla="*/ 1773 w 1773"/>
              <a:gd name="T27" fmla="*/ 2121 h 2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3" h="2121">
                <a:moveTo>
                  <a:pt x="338" y="1102"/>
                </a:moveTo>
                <a:cubicBezTo>
                  <a:pt x="394" y="1254"/>
                  <a:pt x="351" y="1506"/>
                  <a:pt x="432" y="1648"/>
                </a:cubicBezTo>
                <a:cubicBezTo>
                  <a:pt x="513" y="1790"/>
                  <a:pt x="614" y="1923"/>
                  <a:pt x="822" y="1957"/>
                </a:cubicBezTo>
                <a:cubicBezTo>
                  <a:pt x="1030" y="1991"/>
                  <a:pt x="1593" y="2121"/>
                  <a:pt x="1683" y="1853"/>
                </a:cubicBezTo>
                <a:cubicBezTo>
                  <a:pt x="1773" y="1585"/>
                  <a:pt x="1524" y="653"/>
                  <a:pt x="1361" y="349"/>
                </a:cubicBezTo>
                <a:cubicBezTo>
                  <a:pt x="1198" y="45"/>
                  <a:pt x="923" y="54"/>
                  <a:pt x="707" y="27"/>
                </a:cubicBezTo>
                <a:cubicBezTo>
                  <a:pt x="491" y="0"/>
                  <a:pt x="124" y="6"/>
                  <a:pt x="62" y="185"/>
                </a:cubicBezTo>
                <a:cubicBezTo>
                  <a:pt x="0" y="364"/>
                  <a:pt x="281" y="911"/>
                  <a:pt x="338" y="1102"/>
                </a:cubicBezTo>
                <a:close/>
              </a:path>
            </a:pathLst>
          </a:custGeom>
          <a:noFill/>
          <a:ln w="317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01" name="Freeform 25"/>
          <p:cNvSpPr>
            <a:spLocks/>
          </p:cNvSpPr>
          <p:nvPr/>
        </p:nvSpPr>
        <p:spPr bwMode="auto">
          <a:xfrm>
            <a:off x="4865087" y="2091704"/>
            <a:ext cx="2798762" cy="3435350"/>
          </a:xfrm>
          <a:custGeom>
            <a:avLst/>
            <a:gdLst>
              <a:gd name="T0" fmla="*/ 111125 w 1763"/>
              <a:gd name="T1" fmla="*/ 2038350 h 2164"/>
              <a:gd name="T2" fmla="*/ 811212 w 1763"/>
              <a:gd name="T3" fmla="*/ 3055938 h 2164"/>
              <a:gd name="T4" fmla="*/ 2322512 w 1763"/>
              <a:gd name="T5" fmla="*/ 3289300 h 2164"/>
              <a:gd name="T6" fmla="*/ 2798762 w 1763"/>
              <a:gd name="T7" fmla="*/ 2179638 h 2164"/>
              <a:gd name="T8" fmla="*/ 2327275 w 1763"/>
              <a:gd name="T9" fmla="*/ 722313 h 2164"/>
              <a:gd name="T10" fmla="*/ 1481137 w 1763"/>
              <a:gd name="T11" fmla="*/ 33338 h 2164"/>
              <a:gd name="T12" fmla="*/ 365125 w 1763"/>
              <a:gd name="T13" fmla="*/ 525463 h 2164"/>
              <a:gd name="T14" fmla="*/ 111125 w 1763"/>
              <a:gd name="T15" fmla="*/ 2038350 h 2164"/>
              <a:gd name="T16" fmla="*/ 0 60000 65536"/>
              <a:gd name="T17" fmla="*/ 0 60000 65536"/>
              <a:gd name="T18" fmla="*/ 0 60000 65536"/>
              <a:gd name="T19" fmla="*/ 0 60000 65536"/>
              <a:gd name="T20" fmla="*/ 0 60000 65536"/>
              <a:gd name="T21" fmla="*/ 0 60000 65536"/>
              <a:gd name="T22" fmla="*/ 0 60000 65536"/>
              <a:gd name="T23" fmla="*/ 0 60000 65536"/>
              <a:gd name="T24" fmla="*/ 0 w 1763"/>
              <a:gd name="T25" fmla="*/ 0 h 2164"/>
              <a:gd name="T26" fmla="*/ 1763 w 1763"/>
              <a:gd name="T27" fmla="*/ 2164 h 2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 h="2164">
                <a:moveTo>
                  <a:pt x="70" y="1284"/>
                </a:moveTo>
                <a:cubicBezTo>
                  <a:pt x="117" y="1549"/>
                  <a:pt x="279" y="1794"/>
                  <a:pt x="511" y="1925"/>
                </a:cubicBezTo>
                <a:cubicBezTo>
                  <a:pt x="743" y="2056"/>
                  <a:pt x="1254" y="2164"/>
                  <a:pt x="1463" y="2072"/>
                </a:cubicBezTo>
                <a:cubicBezTo>
                  <a:pt x="1672" y="1980"/>
                  <a:pt x="1763" y="1642"/>
                  <a:pt x="1763" y="1373"/>
                </a:cubicBezTo>
                <a:cubicBezTo>
                  <a:pt x="1763" y="1104"/>
                  <a:pt x="1604" y="680"/>
                  <a:pt x="1466" y="455"/>
                </a:cubicBezTo>
                <a:cubicBezTo>
                  <a:pt x="1328" y="230"/>
                  <a:pt x="1139" y="42"/>
                  <a:pt x="933" y="21"/>
                </a:cubicBezTo>
                <a:cubicBezTo>
                  <a:pt x="727" y="0"/>
                  <a:pt x="374" y="121"/>
                  <a:pt x="230" y="331"/>
                </a:cubicBezTo>
                <a:cubicBezTo>
                  <a:pt x="86" y="541"/>
                  <a:pt x="0" y="1027"/>
                  <a:pt x="70" y="1284"/>
                </a:cubicBezTo>
                <a:close/>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02" name="Freeform 26"/>
          <p:cNvSpPr>
            <a:spLocks/>
          </p:cNvSpPr>
          <p:nvPr/>
        </p:nvSpPr>
        <p:spPr bwMode="auto">
          <a:xfrm>
            <a:off x="5047649" y="2091704"/>
            <a:ext cx="1547813" cy="1371600"/>
          </a:xfrm>
          <a:custGeom>
            <a:avLst/>
            <a:gdLst>
              <a:gd name="T0" fmla="*/ 61456 w 1763"/>
              <a:gd name="T1" fmla="*/ 813833 h 2164"/>
              <a:gd name="T2" fmla="*/ 448629 w 1763"/>
              <a:gd name="T3" fmla="*/ 1220116 h 2164"/>
              <a:gd name="T4" fmla="*/ 1284430 w 1763"/>
              <a:gd name="T5" fmla="*/ 1313288 h 2164"/>
              <a:gd name="T6" fmla="*/ 1547813 w 1763"/>
              <a:gd name="T7" fmla="*/ 870243 h 2164"/>
              <a:gd name="T8" fmla="*/ 1287064 w 1763"/>
              <a:gd name="T9" fmla="*/ 288391 h 2164"/>
              <a:gd name="T10" fmla="*/ 819121 w 1763"/>
              <a:gd name="T11" fmla="*/ 13310 h 2164"/>
              <a:gd name="T12" fmla="*/ 201927 w 1763"/>
              <a:gd name="T13" fmla="*/ 209796 h 2164"/>
              <a:gd name="T14" fmla="*/ 61456 w 1763"/>
              <a:gd name="T15" fmla="*/ 813833 h 2164"/>
              <a:gd name="T16" fmla="*/ 0 60000 65536"/>
              <a:gd name="T17" fmla="*/ 0 60000 65536"/>
              <a:gd name="T18" fmla="*/ 0 60000 65536"/>
              <a:gd name="T19" fmla="*/ 0 60000 65536"/>
              <a:gd name="T20" fmla="*/ 0 60000 65536"/>
              <a:gd name="T21" fmla="*/ 0 60000 65536"/>
              <a:gd name="T22" fmla="*/ 0 60000 65536"/>
              <a:gd name="T23" fmla="*/ 0 60000 65536"/>
              <a:gd name="T24" fmla="*/ 0 w 1763"/>
              <a:gd name="T25" fmla="*/ 0 h 2164"/>
              <a:gd name="T26" fmla="*/ 1763 w 1763"/>
              <a:gd name="T27" fmla="*/ 2164 h 2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 h="2164">
                <a:moveTo>
                  <a:pt x="70" y="1284"/>
                </a:moveTo>
                <a:cubicBezTo>
                  <a:pt x="117" y="1549"/>
                  <a:pt x="279" y="1794"/>
                  <a:pt x="511" y="1925"/>
                </a:cubicBezTo>
                <a:cubicBezTo>
                  <a:pt x="743" y="2056"/>
                  <a:pt x="1254" y="2164"/>
                  <a:pt x="1463" y="2072"/>
                </a:cubicBezTo>
                <a:cubicBezTo>
                  <a:pt x="1672" y="1980"/>
                  <a:pt x="1763" y="1642"/>
                  <a:pt x="1763" y="1373"/>
                </a:cubicBezTo>
                <a:cubicBezTo>
                  <a:pt x="1763" y="1104"/>
                  <a:pt x="1604" y="680"/>
                  <a:pt x="1466" y="455"/>
                </a:cubicBezTo>
                <a:cubicBezTo>
                  <a:pt x="1328" y="230"/>
                  <a:pt x="1139" y="42"/>
                  <a:pt x="933" y="21"/>
                </a:cubicBezTo>
                <a:cubicBezTo>
                  <a:pt x="727" y="0"/>
                  <a:pt x="374" y="121"/>
                  <a:pt x="230" y="331"/>
                </a:cubicBezTo>
                <a:cubicBezTo>
                  <a:pt x="86" y="541"/>
                  <a:pt x="0" y="1027"/>
                  <a:pt x="70" y="1284"/>
                </a:cubicBezTo>
                <a:close/>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03" name="Freeform 27"/>
          <p:cNvSpPr>
            <a:spLocks/>
          </p:cNvSpPr>
          <p:nvPr/>
        </p:nvSpPr>
        <p:spPr bwMode="auto">
          <a:xfrm>
            <a:off x="4663474" y="3576016"/>
            <a:ext cx="3048000" cy="1944688"/>
          </a:xfrm>
          <a:custGeom>
            <a:avLst/>
            <a:gdLst>
              <a:gd name="T0" fmla="*/ 508000 w 1920"/>
              <a:gd name="T1" fmla="*/ 561975 h 1225"/>
              <a:gd name="T2" fmla="*/ 352425 w 1920"/>
              <a:gd name="T3" fmla="*/ 1239838 h 1225"/>
              <a:gd name="T4" fmla="*/ 2625725 w 1920"/>
              <a:gd name="T5" fmla="*/ 1784350 h 1225"/>
              <a:gd name="T6" fmla="*/ 2887663 w 1920"/>
              <a:gd name="T7" fmla="*/ 273050 h 1225"/>
              <a:gd name="T8" fmla="*/ 1979613 w 1920"/>
              <a:gd name="T9" fmla="*/ 142875 h 1225"/>
              <a:gd name="T10" fmla="*/ 508000 w 1920"/>
              <a:gd name="T11" fmla="*/ 561975 h 1225"/>
              <a:gd name="T12" fmla="*/ 0 60000 65536"/>
              <a:gd name="T13" fmla="*/ 0 60000 65536"/>
              <a:gd name="T14" fmla="*/ 0 60000 65536"/>
              <a:gd name="T15" fmla="*/ 0 60000 65536"/>
              <a:gd name="T16" fmla="*/ 0 60000 65536"/>
              <a:gd name="T17" fmla="*/ 0 60000 65536"/>
              <a:gd name="T18" fmla="*/ 0 w 1920"/>
              <a:gd name="T19" fmla="*/ 0 h 1225"/>
              <a:gd name="T20" fmla="*/ 1920 w 1920"/>
              <a:gd name="T21" fmla="*/ 1225 h 1225"/>
            </a:gdLst>
            <a:ahLst/>
            <a:cxnLst>
              <a:cxn ang="T12">
                <a:pos x="T0" y="T1"/>
              </a:cxn>
              <a:cxn ang="T13">
                <a:pos x="T2" y="T3"/>
              </a:cxn>
              <a:cxn ang="T14">
                <a:pos x="T4" y="T5"/>
              </a:cxn>
              <a:cxn ang="T15">
                <a:pos x="T6" y="T7"/>
              </a:cxn>
              <a:cxn ang="T16">
                <a:pos x="T8" y="T9"/>
              </a:cxn>
              <a:cxn ang="T17">
                <a:pos x="T10" y="T11"/>
              </a:cxn>
            </a:cxnLst>
            <a:rect l="T18" t="T19" r="T20" b="T21"/>
            <a:pathLst>
              <a:path w="1920" h="1225">
                <a:moveTo>
                  <a:pt x="320" y="354"/>
                </a:moveTo>
                <a:cubicBezTo>
                  <a:pt x="149" y="469"/>
                  <a:pt x="0" y="653"/>
                  <a:pt x="222" y="781"/>
                </a:cubicBezTo>
                <a:cubicBezTo>
                  <a:pt x="444" y="909"/>
                  <a:pt x="1388" y="1225"/>
                  <a:pt x="1654" y="1124"/>
                </a:cubicBezTo>
                <a:cubicBezTo>
                  <a:pt x="1920" y="1023"/>
                  <a:pt x="1887" y="344"/>
                  <a:pt x="1819" y="172"/>
                </a:cubicBezTo>
                <a:cubicBezTo>
                  <a:pt x="1751" y="0"/>
                  <a:pt x="1497" y="60"/>
                  <a:pt x="1247" y="90"/>
                </a:cubicBezTo>
                <a:cubicBezTo>
                  <a:pt x="997" y="120"/>
                  <a:pt x="491" y="239"/>
                  <a:pt x="320" y="354"/>
                </a:cubicBezTo>
                <a:close/>
              </a:path>
            </a:pathLst>
          </a:custGeom>
          <a:noFill/>
          <a:ln w="3175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4.72222E-6 -1.48148E-6 L 0.37657 -1.48148E-6 " pathEditMode="relative" rAng="0" ptsTypes="AA">
                                      <p:cBhvr>
                                        <p:cTn id="10" dur="1000" fill="hold"/>
                                        <p:tgtEl>
                                          <p:spTgt spid="101397"/>
                                        </p:tgtEl>
                                        <p:attrNameLst>
                                          <p:attrName>ppt_x</p:attrName>
                                          <p:attrName>ppt_y</p:attrName>
                                        </p:attrNameLst>
                                      </p:cBhvr>
                                      <p:rCtr x="18819"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4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401"/>
                                        </p:tgtEl>
                                        <p:attrNameLst>
                                          <p:attrName>style.visibility</p:attrName>
                                        </p:attrNameLst>
                                      </p:cBhvr>
                                      <p:to>
                                        <p:strVal val="visible"/>
                                      </p:to>
                                    </p:set>
                                  </p:childTnLst>
                                </p:cTn>
                              </p:par>
                              <p:par>
                                <p:cTn id="17" presetID="1" presetClass="exit" presetSubtype="0" fill="hold" grpId="2" nodeType="withEffect">
                                  <p:stCondLst>
                                    <p:cond delay="0"/>
                                  </p:stCondLst>
                                  <p:childTnLst>
                                    <p:set>
                                      <p:cBhvr>
                                        <p:cTn id="18" dur="1" fill="hold">
                                          <p:stCondLst>
                                            <p:cond delay="0"/>
                                          </p:stCondLst>
                                        </p:cTn>
                                        <p:tgtEl>
                                          <p:spTgt spid="10139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39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1" nodeType="clickEffect">
                                  <p:stCondLst>
                                    <p:cond delay="0"/>
                                  </p:stCondLst>
                                  <p:childTnLst>
                                    <p:animMotion origin="layout" path="M -3.3148E-6 -1.23757E-6 L -0.14506 -0.26648 " pathEditMode="relative" rAng="0" ptsTypes="AA">
                                      <p:cBhvr>
                                        <p:cTn id="26" dur="1000" fill="hold"/>
                                        <p:tgtEl>
                                          <p:spTgt spid="101398"/>
                                        </p:tgtEl>
                                        <p:attrNameLst>
                                          <p:attrName>ppt_x</p:attrName>
                                          <p:attrName>ppt_y</p:attrName>
                                        </p:attrNameLst>
                                      </p:cBhvr>
                                      <p:rCtr x="-7262" y="-13324"/>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10139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014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1403"/>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01402"/>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0140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014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7" grpId="0" animBg="1"/>
      <p:bldP spid="101397" grpId="1" animBg="1"/>
      <p:bldP spid="101397" grpId="2" animBg="1"/>
      <p:bldP spid="101398" grpId="0" animBg="1"/>
      <p:bldP spid="101398" grpId="1" animBg="1"/>
      <p:bldP spid="101398" grpId="2" animBg="1"/>
      <p:bldP spid="101400" grpId="0" animBg="1"/>
      <p:bldP spid="101401" grpId="0" animBg="1"/>
      <p:bldP spid="101401" grpId="1" animBg="1"/>
      <p:bldP spid="101402" grpId="0" animBg="1"/>
      <p:bldP spid="101402" grpId="1" animBg="1"/>
      <p:bldP spid="101403" grpId="0" animBg="1"/>
      <p:bldP spid="10140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a:latin typeface="Arial" charset="0"/>
              </a:rPr>
              <a:t>Full Algorithm</a:t>
            </a:r>
          </a:p>
        </p:txBody>
      </p:sp>
      <p:sp>
        <p:nvSpPr>
          <p:cNvPr id="39938" name="Text Box 74"/>
          <p:cNvSpPr txBox="1">
            <a:spLocks noChangeArrowheads="1"/>
          </p:cNvSpPr>
          <p:nvPr/>
        </p:nvSpPr>
        <p:spPr bwMode="auto">
          <a:xfrm>
            <a:off x="365125" y="3521075"/>
            <a:ext cx="1738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t>Compute rows (GPU)</a:t>
            </a:r>
          </a:p>
        </p:txBody>
      </p:sp>
      <p:sp>
        <p:nvSpPr>
          <p:cNvPr id="39939" name="Text Box 76"/>
          <p:cNvSpPr txBox="1">
            <a:spLocks noChangeArrowheads="1"/>
          </p:cNvSpPr>
          <p:nvPr/>
        </p:nvSpPr>
        <p:spPr bwMode="auto">
          <a:xfrm>
            <a:off x="6950075" y="5897563"/>
            <a:ext cx="1830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t>Weighted sum</a:t>
            </a:r>
          </a:p>
        </p:txBody>
      </p:sp>
      <p:grpSp>
        <p:nvGrpSpPr>
          <p:cNvPr id="39940" name="Group 55"/>
          <p:cNvGrpSpPr>
            <a:grpSpLocks/>
          </p:cNvGrpSpPr>
          <p:nvPr/>
        </p:nvGrpSpPr>
        <p:grpSpPr bwMode="auto">
          <a:xfrm>
            <a:off x="274638" y="1143000"/>
            <a:ext cx="1919287" cy="2286000"/>
            <a:chOff x="173" y="1354"/>
            <a:chExt cx="1146" cy="1555"/>
          </a:xfrm>
        </p:grpSpPr>
        <p:sp>
          <p:nvSpPr>
            <p:cNvPr id="39980" name="Rectangle 56"/>
            <p:cNvSpPr>
              <a:spLocks noChangeArrowheads="1"/>
            </p:cNvSpPr>
            <p:nvPr/>
          </p:nvSpPr>
          <p:spPr bwMode="auto">
            <a:xfrm>
              <a:off x="173" y="1532"/>
              <a:ext cx="1145" cy="44"/>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39981" name="Rectangle 57"/>
            <p:cNvSpPr>
              <a:spLocks noChangeArrowheads="1"/>
            </p:cNvSpPr>
            <p:nvPr/>
          </p:nvSpPr>
          <p:spPr bwMode="auto">
            <a:xfrm>
              <a:off x="173" y="1799"/>
              <a:ext cx="1145" cy="44"/>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39982" name="Rectangle 58"/>
            <p:cNvSpPr>
              <a:spLocks noChangeArrowheads="1"/>
            </p:cNvSpPr>
            <p:nvPr/>
          </p:nvSpPr>
          <p:spPr bwMode="auto">
            <a:xfrm>
              <a:off x="173" y="2287"/>
              <a:ext cx="1145" cy="45"/>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39983" name="Rectangle 59"/>
            <p:cNvSpPr>
              <a:spLocks noChangeArrowheads="1"/>
            </p:cNvSpPr>
            <p:nvPr/>
          </p:nvSpPr>
          <p:spPr bwMode="auto">
            <a:xfrm>
              <a:off x="173" y="2598"/>
              <a:ext cx="1145" cy="45"/>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39984" name="Rectangle 60"/>
            <p:cNvSpPr>
              <a:spLocks noChangeArrowheads="1"/>
            </p:cNvSpPr>
            <p:nvPr/>
          </p:nvSpPr>
          <p:spPr bwMode="auto">
            <a:xfrm>
              <a:off x="173" y="2687"/>
              <a:ext cx="1145" cy="45"/>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39985" name="Rectangle 61"/>
            <p:cNvSpPr>
              <a:spLocks noChangeArrowheads="1"/>
            </p:cNvSpPr>
            <p:nvPr/>
          </p:nvSpPr>
          <p:spPr bwMode="auto">
            <a:xfrm>
              <a:off x="173" y="1354"/>
              <a:ext cx="1146" cy="155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9941" name="Line 62"/>
          <p:cNvSpPr>
            <a:spLocks noChangeShapeType="1"/>
          </p:cNvSpPr>
          <p:nvPr/>
        </p:nvSpPr>
        <p:spPr bwMode="auto">
          <a:xfrm>
            <a:off x="2392363" y="2286000"/>
            <a:ext cx="4238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2" name="Line 72"/>
          <p:cNvSpPr>
            <a:spLocks noChangeShapeType="1"/>
          </p:cNvSpPr>
          <p:nvPr/>
        </p:nvSpPr>
        <p:spPr bwMode="auto">
          <a:xfrm>
            <a:off x="6178550" y="5029200"/>
            <a:ext cx="3651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9943" name="Picture 73" descr="temple-300-900-16-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4348163"/>
            <a:ext cx="19748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Line 103"/>
          <p:cNvSpPr>
            <a:spLocks noChangeShapeType="1"/>
          </p:cNvSpPr>
          <p:nvPr/>
        </p:nvSpPr>
        <p:spPr bwMode="auto">
          <a:xfrm>
            <a:off x="5411788" y="2286000"/>
            <a:ext cx="4238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5" name="Line 119"/>
          <p:cNvSpPr>
            <a:spLocks noChangeShapeType="1"/>
          </p:cNvSpPr>
          <p:nvPr/>
        </p:nvSpPr>
        <p:spPr bwMode="auto">
          <a:xfrm>
            <a:off x="3244850" y="5029200"/>
            <a:ext cx="385763"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9946" name="Group 126"/>
          <p:cNvGrpSpPr>
            <a:grpSpLocks/>
          </p:cNvGrpSpPr>
          <p:nvPr/>
        </p:nvGrpSpPr>
        <p:grpSpPr bwMode="auto">
          <a:xfrm>
            <a:off x="3944938" y="3886200"/>
            <a:ext cx="1920875" cy="2286000"/>
            <a:chOff x="3262" y="2448"/>
            <a:chExt cx="1094" cy="1383"/>
          </a:xfrm>
        </p:grpSpPr>
        <p:sp>
          <p:nvSpPr>
            <p:cNvPr id="39974" name="Rectangle 113"/>
            <p:cNvSpPr>
              <a:spLocks noChangeArrowheads="1"/>
            </p:cNvSpPr>
            <p:nvPr/>
          </p:nvSpPr>
          <p:spPr bwMode="auto">
            <a:xfrm>
              <a:off x="3438" y="2448"/>
              <a:ext cx="36" cy="1383"/>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39975" name="Rectangle 114"/>
            <p:cNvSpPr>
              <a:spLocks noChangeArrowheads="1"/>
            </p:cNvSpPr>
            <p:nvPr/>
          </p:nvSpPr>
          <p:spPr bwMode="auto">
            <a:xfrm>
              <a:off x="3650" y="2448"/>
              <a:ext cx="36" cy="1383"/>
            </a:xfrm>
            <a:prstGeom prst="rect">
              <a:avLst/>
            </a:prstGeom>
            <a:solidFill>
              <a:srgbClr val="FF0000"/>
            </a:solidFill>
            <a:ln w="9525">
              <a:solidFill>
                <a:srgbClr val="C0C0C0"/>
              </a:solidFill>
              <a:miter lim="800000"/>
              <a:headEnd/>
              <a:tailEnd/>
            </a:ln>
          </p:spPr>
          <p:txBody>
            <a:bodyPr wrap="none" anchor="ctr"/>
            <a:lstStyle/>
            <a:p>
              <a:endParaRPr lang="en-US"/>
            </a:p>
          </p:txBody>
        </p:sp>
        <p:sp>
          <p:nvSpPr>
            <p:cNvPr id="39976" name="Rectangle 115"/>
            <p:cNvSpPr>
              <a:spLocks noChangeArrowheads="1"/>
            </p:cNvSpPr>
            <p:nvPr/>
          </p:nvSpPr>
          <p:spPr bwMode="auto">
            <a:xfrm>
              <a:off x="3933" y="2448"/>
              <a:ext cx="35" cy="1383"/>
            </a:xfrm>
            <a:prstGeom prst="rect">
              <a:avLst/>
            </a:prstGeom>
            <a:solidFill>
              <a:srgbClr val="00FF00"/>
            </a:solidFill>
            <a:ln w="9525">
              <a:solidFill>
                <a:srgbClr val="C0C0C0"/>
              </a:solidFill>
              <a:miter lim="800000"/>
              <a:headEnd/>
              <a:tailEnd/>
            </a:ln>
          </p:spPr>
          <p:txBody>
            <a:bodyPr wrap="none" anchor="ctr"/>
            <a:lstStyle/>
            <a:p>
              <a:endParaRPr lang="en-US"/>
            </a:p>
          </p:txBody>
        </p:sp>
        <p:sp>
          <p:nvSpPr>
            <p:cNvPr id="39977" name="Rectangle 116"/>
            <p:cNvSpPr>
              <a:spLocks noChangeArrowheads="1"/>
            </p:cNvSpPr>
            <p:nvPr/>
          </p:nvSpPr>
          <p:spPr bwMode="auto">
            <a:xfrm>
              <a:off x="4074" y="2448"/>
              <a:ext cx="35" cy="1383"/>
            </a:xfrm>
            <a:prstGeom prst="rect">
              <a:avLst/>
            </a:prstGeom>
            <a:solidFill>
              <a:srgbClr val="FF9900"/>
            </a:solidFill>
            <a:ln w="9525">
              <a:solidFill>
                <a:srgbClr val="C0C0C0"/>
              </a:solidFill>
              <a:miter lim="800000"/>
              <a:headEnd/>
              <a:tailEnd/>
            </a:ln>
          </p:spPr>
          <p:txBody>
            <a:bodyPr wrap="none" anchor="ctr"/>
            <a:lstStyle/>
            <a:p>
              <a:endParaRPr lang="en-US"/>
            </a:p>
          </p:txBody>
        </p:sp>
        <p:sp>
          <p:nvSpPr>
            <p:cNvPr id="39978" name="Rectangle 117"/>
            <p:cNvSpPr>
              <a:spLocks noChangeArrowheads="1"/>
            </p:cNvSpPr>
            <p:nvPr/>
          </p:nvSpPr>
          <p:spPr bwMode="auto">
            <a:xfrm>
              <a:off x="4250" y="2448"/>
              <a:ext cx="36" cy="1383"/>
            </a:xfrm>
            <a:prstGeom prst="rect">
              <a:avLst/>
            </a:prstGeom>
            <a:solidFill>
              <a:srgbClr val="FFFF00"/>
            </a:solidFill>
            <a:ln w="9525">
              <a:solidFill>
                <a:srgbClr val="C0C0C0"/>
              </a:solidFill>
              <a:miter lim="800000"/>
              <a:headEnd/>
              <a:tailEnd/>
            </a:ln>
          </p:spPr>
          <p:txBody>
            <a:bodyPr wrap="none" anchor="ctr"/>
            <a:lstStyle/>
            <a:p>
              <a:endParaRPr lang="en-US"/>
            </a:p>
          </p:txBody>
        </p:sp>
        <p:sp>
          <p:nvSpPr>
            <p:cNvPr id="39979" name="Rectangle 121"/>
            <p:cNvSpPr>
              <a:spLocks noChangeArrowheads="1"/>
            </p:cNvSpPr>
            <p:nvPr/>
          </p:nvSpPr>
          <p:spPr bwMode="auto">
            <a:xfrm>
              <a:off x="3262" y="2448"/>
              <a:ext cx="1094" cy="138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9947" name="Group 125"/>
          <p:cNvGrpSpPr>
            <a:grpSpLocks/>
          </p:cNvGrpSpPr>
          <p:nvPr/>
        </p:nvGrpSpPr>
        <p:grpSpPr bwMode="auto">
          <a:xfrm>
            <a:off x="914400" y="4575175"/>
            <a:ext cx="2017713" cy="908050"/>
            <a:chOff x="1778" y="2853"/>
            <a:chExt cx="1053" cy="572"/>
          </a:xfrm>
        </p:grpSpPr>
        <p:sp>
          <p:nvSpPr>
            <p:cNvPr id="39968" name="Rectangle 108"/>
            <p:cNvSpPr>
              <a:spLocks noChangeArrowheads="1"/>
            </p:cNvSpPr>
            <p:nvPr/>
          </p:nvSpPr>
          <p:spPr bwMode="auto">
            <a:xfrm>
              <a:off x="1948" y="2853"/>
              <a:ext cx="34" cy="572"/>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39969" name="Rectangle 109"/>
            <p:cNvSpPr>
              <a:spLocks noChangeArrowheads="1"/>
            </p:cNvSpPr>
            <p:nvPr/>
          </p:nvSpPr>
          <p:spPr bwMode="auto">
            <a:xfrm>
              <a:off x="2152" y="2853"/>
              <a:ext cx="34" cy="572"/>
            </a:xfrm>
            <a:prstGeom prst="rect">
              <a:avLst/>
            </a:prstGeom>
            <a:solidFill>
              <a:srgbClr val="FF0000"/>
            </a:solidFill>
            <a:ln w="9525">
              <a:solidFill>
                <a:srgbClr val="C0C0C0"/>
              </a:solidFill>
              <a:miter lim="800000"/>
              <a:headEnd/>
              <a:tailEnd/>
            </a:ln>
          </p:spPr>
          <p:txBody>
            <a:bodyPr wrap="none" anchor="ctr"/>
            <a:lstStyle/>
            <a:p>
              <a:endParaRPr lang="en-US"/>
            </a:p>
          </p:txBody>
        </p:sp>
        <p:sp>
          <p:nvSpPr>
            <p:cNvPr id="39970" name="Rectangle 110"/>
            <p:cNvSpPr>
              <a:spLocks noChangeArrowheads="1"/>
            </p:cNvSpPr>
            <p:nvPr/>
          </p:nvSpPr>
          <p:spPr bwMode="auto">
            <a:xfrm>
              <a:off x="2424" y="2853"/>
              <a:ext cx="33" cy="572"/>
            </a:xfrm>
            <a:prstGeom prst="rect">
              <a:avLst/>
            </a:prstGeom>
            <a:solidFill>
              <a:srgbClr val="00FF00"/>
            </a:solidFill>
            <a:ln w="9525">
              <a:solidFill>
                <a:srgbClr val="C0C0C0"/>
              </a:solidFill>
              <a:miter lim="800000"/>
              <a:headEnd/>
              <a:tailEnd/>
            </a:ln>
          </p:spPr>
          <p:txBody>
            <a:bodyPr wrap="none" anchor="ctr"/>
            <a:lstStyle/>
            <a:p>
              <a:endParaRPr lang="en-US"/>
            </a:p>
          </p:txBody>
        </p:sp>
        <p:sp>
          <p:nvSpPr>
            <p:cNvPr id="39971" name="Rectangle 111"/>
            <p:cNvSpPr>
              <a:spLocks noChangeArrowheads="1"/>
            </p:cNvSpPr>
            <p:nvPr/>
          </p:nvSpPr>
          <p:spPr bwMode="auto">
            <a:xfrm>
              <a:off x="2559" y="2853"/>
              <a:ext cx="34" cy="572"/>
            </a:xfrm>
            <a:prstGeom prst="rect">
              <a:avLst/>
            </a:prstGeom>
            <a:solidFill>
              <a:srgbClr val="FF9900"/>
            </a:solidFill>
            <a:ln w="9525">
              <a:solidFill>
                <a:srgbClr val="C0C0C0"/>
              </a:solidFill>
              <a:miter lim="800000"/>
              <a:headEnd/>
              <a:tailEnd/>
            </a:ln>
          </p:spPr>
          <p:txBody>
            <a:bodyPr wrap="none" anchor="ctr"/>
            <a:lstStyle/>
            <a:p>
              <a:endParaRPr lang="en-US"/>
            </a:p>
          </p:txBody>
        </p:sp>
        <p:sp>
          <p:nvSpPr>
            <p:cNvPr id="39972" name="Rectangle 112"/>
            <p:cNvSpPr>
              <a:spLocks noChangeArrowheads="1"/>
            </p:cNvSpPr>
            <p:nvPr/>
          </p:nvSpPr>
          <p:spPr bwMode="auto">
            <a:xfrm>
              <a:off x="2729" y="2853"/>
              <a:ext cx="34" cy="572"/>
            </a:xfrm>
            <a:prstGeom prst="rect">
              <a:avLst/>
            </a:prstGeom>
            <a:solidFill>
              <a:srgbClr val="FFFF00"/>
            </a:solidFill>
            <a:ln w="9525">
              <a:solidFill>
                <a:srgbClr val="C0C0C0"/>
              </a:solidFill>
              <a:miter lim="800000"/>
              <a:headEnd/>
              <a:tailEnd/>
            </a:ln>
          </p:spPr>
          <p:txBody>
            <a:bodyPr wrap="none" anchor="ctr"/>
            <a:lstStyle/>
            <a:p>
              <a:endParaRPr lang="en-US"/>
            </a:p>
          </p:txBody>
        </p:sp>
        <p:sp>
          <p:nvSpPr>
            <p:cNvPr id="39973" name="Rectangle 122"/>
            <p:cNvSpPr>
              <a:spLocks noChangeArrowheads="1"/>
            </p:cNvSpPr>
            <p:nvPr/>
          </p:nvSpPr>
          <p:spPr bwMode="auto">
            <a:xfrm>
              <a:off x="1778" y="2853"/>
              <a:ext cx="1053" cy="57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9948" name="Group 124"/>
          <p:cNvGrpSpPr>
            <a:grpSpLocks/>
          </p:cNvGrpSpPr>
          <p:nvPr/>
        </p:nvGrpSpPr>
        <p:grpSpPr bwMode="auto">
          <a:xfrm>
            <a:off x="6035675" y="1782763"/>
            <a:ext cx="2193925" cy="923925"/>
            <a:chOff x="262" y="2845"/>
            <a:chExt cx="1099" cy="582"/>
          </a:xfrm>
        </p:grpSpPr>
        <p:sp>
          <p:nvSpPr>
            <p:cNvPr id="39962" name="Rectangle 104"/>
            <p:cNvSpPr>
              <a:spLocks noChangeArrowheads="1"/>
            </p:cNvSpPr>
            <p:nvPr/>
          </p:nvSpPr>
          <p:spPr bwMode="auto">
            <a:xfrm>
              <a:off x="583" y="2851"/>
              <a:ext cx="210" cy="576"/>
            </a:xfrm>
            <a:prstGeom prst="rect">
              <a:avLst/>
            </a:prstGeom>
            <a:solidFill>
              <a:srgbClr val="FF0000"/>
            </a:solidFill>
            <a:ln w="9525">
              <a:solidFill>
                <a:srgbClr val="C0C0C0"/>
              </a:solidFill>
              <a:miter lim="800000"/>
              <a:headEnd/>
              <a:tailEnd/>
            </a:ln>
          </p:spPr>
          <p:txBody>
            <a:bodyPr wrap="none" anchor="ctr"/>
            <a:lstStyle/>
            <a:p>
              <a:endParaRPr lang="en-US"/>
            </a:p>
          </p:txBody>
        </p:sp>
        <p:sp>
          <p:nvSpPr>
            <p:cNvPr id="39963" name="Rectangle 105"/>
            <p:cNvSpPr>
              <a:spLocks noChangeArrowheads="1"/>
            </p:cNvSpPr>
            <p:nvPr/>
          </p:nvSpPr>
          <p:spPr bwMode="auto">
            <a:xfrm>
              <a:off x="796" y="2851"/>
              <a:ext cx="256" cy="576"/>
            </a:xfrm>
            <a:prstGeom prst="rect">
              <a:avLst/>
            </a:prstGeom>
            <a:solidFill>
              <a:srgbClr val="00FF00"/>
            </a:solidFill>
            <a:ln w="9525">
              <a:solidFill>
                <a:srgbClr val="C0C0C0"/>
              </a:solidFill>
              <a:miter lim="800000"/>
              <a:headEnd/>
              <a:tailEnd/>
            </a:ln>
          </p:spPr>
          <p:txBody>
            <a:bodyPr wrap="none" anchor="ctr"/>
            <a:lstStyle/>
            <a:p>
              <a:endParaRPr lang="en-US"/>
            </a:p>
          </p:txBody>
        </p:sp>
        <p:sp>
          <p:nvSpPr>
            <p:cNvPr id="39964" name="Rectangle 106"/>
            <p:cNvSpPr>
              <a:spLocks noChangeArrowheads="1"/>
            </p:cNvSpPr>
            <p:nvPr/>
          </p:nvSpPr>
          <p:spPr bwMode="auto">
            <a:xfrm>
              <a:off x="1055" y="2845"/>
              <a:ext cx="151" cy="582"/>
            </a:xfrm>
            <a:prstGeom prst="rect">
              <a:avLst/>
            </a:prstGeom>
            <a:solidFill>
              <a:srgbClr val="FF9900"/>
            </a:solidFill>
            <a:ln w="9525">
              <a:solidFill>
                <a:srgbClr val="C0C0C0"/>
              </a:solidFill>
              <a:miter lim="800000"/>
              <a:headEnd/>
              <a:tailEnd/>
            </a:ln>
          </p:spPr>
          <p:txBody>
            <a:bodyPr wrap="none" anchor="ctr"/>
            <a:lstStyle/>
            <a:p>
              <a:endParaRPr lang="en-US"/>
            </a:p>
          </p:txBody>
        </p:sp>
        <p:sp>
          <p:nvSpPr>
            <p:cNvPr id="39965" name="Rectangle 107"/>
            <p:cNvSpPr>
              <a:spLocks noChangeArrowheads="1"/>
            </p:cNvSpPr>
            <p:nvPr/>
          </p:nvSpPr>
          <p:spPr bwMode="auto">
            <a:xfrm>
              <a:off x="1210" y="2851"/>
              <a:ext cx="151" cy="576"/>
            </a:xfrm>
            <a:prstGeom prst="rect">
              <a:avLst/>
            </a:prstGeom>
            <a:solidFill>
              <a:srgbClr val="FFFF00"/>
            </a:solidFill>
            <a:ln w="9525">
              <a:solidFill>
                <a:srgbClr val="C0C0C0"/>
              </a:solidFill>
              <a:miter lim="800000"/>
              <a:headEnd/>
              <a:tailEnd/>
            </a:ln>
          </p:spPr>
          <p:txBody>
            <a:bodyPr wrap="none" anchor="ctr"/>
            <a:lstStyle/>
            <a:p>
              <a:endParaRPr lang="en-US"/>
            </a:p>
          </p:txBody>
        </p:sp>
        <p:sp>
          <p:nvSpPr>
            <p:cNvPr id="39966" name="Rectangle 120"/>
            <p:cNvSpPr>
              <a:spLocks noChangeArrowheads="1"/>
            </p:cNvSpPr>
            <p:nvPr/>
          </p:nvSpPr>
          <p:spPr bwMode="auto">
            <a:xfrm>
              <a:off x="262" y="2851"/>
              <a:ext cx="321" cy="576"/>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39967" name="Rectangle 123"/>
            <p:cNvSpPr>
              <a:spLocks noChangeArrowheads="1"/>
            </p:cNvSpPr>
            <p:nvPr/>
          </p:nvSpPr>
          <p:spPr bwMode="auto">
            <a:xfrm>
              <a:off x="267" y="2851"/>
              <a:ext cx="1094" cy="57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9949" name="Line 127"/>
          <p:cNvSpPr>
            <a:spLocks noChangeShapeType="1"/>
          </p:cNvSpPr>
          <p:nvPr/>
        </p:nvSpPr>
        <p:spPr bwMode="auto">
          <a:xfrm>
            <a:off x="8412163" y="2332038"/>
            <a:ext cx="4238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0" name="Line 128"/>
          <p:cNvSpPr>
            <a:spLocks noChangeShapeType="1"/>
          </p:cNvSpPr>
          <p:nvPr/>
        </p:nvSpPr>
        <p:spPr bwMode="auto">
          <a:xfrm>
            <a:off x="274638" y="5029200"/>
            <a:ext cx="4238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1" name="Text Box 129"/>
          <p:cNvSpPr txBox="1">
            <a:spLocks noChangeArrowheads="1"/>
          </p:cNvSpPr>
          <p:nvPr/>
        </p:nvSpPr>
        <p:spPr bwMode="auto">
          <a:xfrm>
            <a:off x="3017838" y="2879725"/>
            <a:ext cx="23764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t>Assemble rows into reduced matrix</a:t>
            </a:r>
          </a:p>
        </p:txBody>
      </p:sp>
      <p:sp>
        <p:nvSpPr>
          <p:cNvPr id="39952" name="Text Box 130"/>
          <p:cNvSpPr txBox="1">
            <a:spLocks noChangeArrowheads="1"/>
          </p:cNvSpPr>
          <p:nvPr/>
        </p:nvSpPr>
        <p:spPr bwMode="auto">
          <a:xfrm>
            <a:off x="5943600" y="2879725"/>
            <a:ext cx="2376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t>Cluster reduced columns</a:t>
            </a:r>
          </a:p>
        </p:txBody>
      </p:sp>
      <p:sp>
        <p:nvSpPr>
          <p:cNvPr id="39953" name="Text Box 131"/>
          <p:cNvSpPr txBox="1">
            <a:spLocks noChangeArrowheads="1"/>
          </p:cNvSpPr>
          <p:nvPr/>
        </p:nvSpPr>
        <p:spPr bwMode="auto">
          <a:xfrm>
            <a:off x="822325" y="5622925"/>
            <a:ext cx="2376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t>Choose representatives</a:t>
            </a:r>
          </a:p>
        </p:txBody>
      </p:sp>
      <p:sp>
        <p:nvSpPr>
          <p:cNvPr id="39954" name="Text Box 132"/>
          <p:cNvSpPr txBox="1">
            <a:spLocks noChangeArrowheads="1"/>
          </p:cNvSpPr>
          <p:nvPr/>
        </p:nvSpPr>
        <p:spPr bwMode="auto">
          <a:xfrm>
            <a:off x="3657600" y="6216650"/>
            <a:ext cx="2376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t>Compute columns (GPU)</a:t>
            </a:r>
          </a:p>
        </p:txBody>
      </p:sp>
      <p:grpSp>
        <p:nvGrpSpPr>
          <p:cNvPr id="39955" name="Group 54"/>
          <p:cNvGrpSpPr>
            <a:grpSpLocks/>
          </p:cNvGrpSpPr>
          <p:nvPr/>
        </p:nvGrpSpPr>
        <p:grpSpPr bwMode="auto">
          <a:xfrm>
            <a:off x="3016250" y="1782763"/>
            <a:ext cx="2195513" cy="901700"/>
            <a:chOff x="3456" y="1707"/>
            <a:chExt cx="1383" cy="568"/>
          </a:xfrm>
        </p:grpSpPr>
        <p:sp>
          <p:nvSpPr>
            <p:cNvPr id="39956" name="Rectangle 223"/>
            <p:cNvSpPr>
              <a:spLocks noChangeArrowheads="1"/>
            </p:cNvSpPr>
            <p:nvPr/>
          </p:nvSpPr>
          <p:spPr bwMode="auto">
            <a:xfrm>
              <a:off x="3456" y="1707"/>
              <a:ext cx="1382" cy="116"/>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39957" name="Rectangle 268"/>
            <p:cNvSpPr>
              <a:spLocks noChangeArrowheads="1"/>
            </p:cNvSpPr>
            <p:nvPr/>
          </p:nvSpPr>
          <p:spPr bwMode="auto">
            <a:xfrm>
              <a:off x="3456" y="1815"/>
              <a:ext cx="1382" cy="123"/>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39958" name="Rectangle 269"/>
            <p:cNvSpPr>
              <a:spLocks noChangeArrowheads="1"/>
            </p:cNvSpPr>
            <p:nvPr/>
          </p:nvSpPr>
          <p:spPr bwMode="auto">
            <a:xfrm>
              <a:off x="3456" y="1930"/>
              <a:ext cx="1382" cy="113"/>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39959" name="Rectangle 270"/>
            <p:cNvSpPr>
              <a:spLocks noChangeArrowheads="1"/>
            </p:cNvSpPr>
            <p:nvPr/>
          </p:nvSpPr>
          <p:spPr bwMode="auto">
            <a:xfrm>
              <a:off x="3456" y="2045"/>
              <a:ext cx="1382" cy="114"/>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39960" name="Rectangle 271"/>
            <p:cNvSpPr>
              <a:spLocks noChangeArrowheads="1"/>
            </p:cNvSpPr>
            <p:nvPr/>
          </p:nvSpPr>
          <p:spPr bwMode="auto">
            <a:xfrm>
              <a:off x="3456" y="2160"/>
              <a:ext cx="1382" cy="115"/>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39961" name="Rectangle 222"/>
            <p:cNvSpPr>
              <a:spLocks noChangeArrowheads="1"/>
            </p:cNvSpPr>
            <p:nvPr/>
          </p:nvSpPr>
          <p:spPr bwMode="auto">
            <a:xfrm>
              <a:off x="3456" y="1707"/>
              <a:ext cx="1383" cy="56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atin typeface="Arial" charset="0"/>
              </a:rPr>
              <a:t>Results: Temple</a:t>
            </a:r>
          </a:p>
        </p:txBody>
      </p:sp>
      <p:sp>
        <p:nvSpPr>
          <p:cNvPr id="44034" name="Rectangle 3"/>
          <p:cNvSpPr>
            <a:spLocks noGrp="1" noChangeArrowheads="1"/>
          </p:cNvSpPr>
          <p:nvPr>
            <p:ph type="body" idx="1"/>
          </p:nvPr>
        </p:nvSpPr>
        <p:spPr>
          <a:xfrm>
            <a:off x="457200" y="1160463"/>
            <a:ext cx="5943600" cy="5011737"/>
          </a:xfrm>
        </p:spPr>
        <p:txBody>
          <a:bodyPr/>
          <a:lstStyle/>
          <a:p>
            <a:pPr eaLnBrk="1" hangingPunct="1"/>
            <a:r>
              <a:rPr lang="en-US" sz="2800">
                <a:latin typeface="Arial" charset="0"/>
              </a:rPr>
              <a:t>2.1m polygons</a:t>
            </a:r>
          </a:p>
          <a:p>
            <a:pPr eaLnBrk="1" hangingPunct="1"/>
            <a:r>
              <a:rPr lang="en-US" sz="2800">
                <a:latin typeface="Arial" charset="0"/>
              </a:rPr>
              <a:t>Mostly indirect &amp; sky illumination</a:t>
            </a:r>
          </a:p>
          <a:p>
            <a:pPr eaLnBrk="1" hangingPunct="1"/>
            <a:r>
              <a:rPr lang="en-US" sz="2800">
                <a:latin typeface="Arial" charset="0"/>
              </a:rPr>
              <a:t>Indirect shadows</a:t>
            </a:r>
          </a:p>
        </p:txBody>
      </p:sp>
      <p:sp>
        <p:nvSpPr>
          <p:cNvPr id="44035" name="Text Box 7"/>
          <p:cNvSpPr txBox="1">
            <a:spLocks noChangeArrowheads="1"/>
          </p:cNvSpPr>
          <p:nvPr/>
        </p:nvSpPr>
        <p:spPr bwMode="auto">
          <a:xfrm>
            <a:off x="457200" y="6096000"/>
            <a:ext cx="35655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chemeClr val="tx2"/>
                </a:solidFill>
              </a:rPr>
              <a:t>Our result: 16.9 sec </a:t>
            </a:r>
            <a:r>
              <a:rPr lang="en-US" sz="1800">
                <a:solidFill>
                  <a:schemeClr val="tx2"/>
                </a:solidFill>
              </a:rPr>
              <a:t>(300 rows + 900 columns)</a:t>
            </a:r>
          </a:p>
        </p:txBody>
      </p:sp>
      <p:sp>
        <p:nvSpPr>
          <p:cNvPr id="44036" name="Text Box 7"/>
          <p:cNvSpPr txBox="1">
            <a:spLocks noChangeArrowheads="1"/>
          </p:cNvSpPr>
          <p:nvPr/>
        </p:nvSpPr>
        <p:spPr bwMode="auto">
          <a:xfrm>
            <a:off x="5121275" y="6110288"/>
            <a:ext cx="33829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chemeClr val="tx2"/>
                </a:solidFill>
              </a:rPr>
              <a:t>Reference: 20 min </a:t>
            </a:r>
            <a:r>
              <a:rPr lang="en-US" sz="1800">
                <a:solidFill>
                  <a:schemeClr val="tx2"/>
                </a:solidFill>
              </a:rPr>
              <a:t>(using all 100k lights)</a:t>
            </a:r>
          </a:p>
        </p:txBody>
      </p:sp>
      <p:pic>
        <p:nvPicPr>
          <p:cNvPr id="44037" name="Picture 4" descr="temple-300-900-16-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2971800"/>
            <a:ext cx="402272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4" descr="temple-re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64075" y="2971800"/>
            <a:ext cx="402272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5" descr="temple-dif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18238" y="1050925"/>
            <a:ext cx="2436812" cy="18272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808" name="Text Box 16"/>
          <p:cNvSpPr txBox="1">
            <a:spLocks noChangeArrowheads="1"/>
          </p:cNvSpPr>
          <p:nvPr/>
        </p:nvSpPr>
        <p:spPr bwMode="auto">
          <a:xfrm>
            <a:off x="7954963" y="1050925"/>
            <a:ext cx="731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solidFill>
                  <a:schemeClr val="folHlink"/>
                </a:solidFill>
                <a:cs typeface="+mn-cs"/>
              </a:rPr>
              <a:t>5x diff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a:latin typeface="Arial" charset="0"/>
              </a:rPr>
              <a:t>Results: Trees and Bunny</a:t>
            </a:r>
          </a:p>
        </p:txBody>
      </p:sp>
      <p:sp>
        <p:nvSpPr>
          <p:cNvPr id="46082" name="Rectangle 3"/>
          <p:cNvSpPr>
            <a:spLocks noGrp="1" noChangeArrowheads="1"/>
          </p:cNvSpPr>
          <p:nvPr>
            <p:ph type="body" idx="1"/>
          </p:nvPr>
        </p:nvSpPr>
        <p:spPr>
          <a:xfrm>
            <a:off x="457200" y="1050925"/>
            <a:ext cx="8229600" cy="1828800"/>
          </a:xfrm>
        </p:spPr>
        <p:txBody>
          <a:bodyPr/>
          <a:lstStyle/>
          <a:p>
            <a:pPr eaLnBrk="1" hangingPunct="1"/>
            <a:r>
              <a:rPr lang="en-US" sz="2800" smtClean="0">
                <a:latin typeface="Arial" charset="0"/>
              </a:rPr>
              <a:t>Complex </a:t>
            </a:r>
            <a:r>
              <a:rPr lang="en-US" sz="2800">
                <a:latin typeface="Arial" charset="0"/>
              </a:rPr>
              <a:t>incoherent geometry</a:t>
            </a:r>
          </a:p>
          <a:p>
            <a:pPr eaLnBrk="1" hangingPunct="1"/>
            <a:r>
              <a:rPr lang="en-US" sz="2800">
                <a:latin typeface="Arial" charset="0"/>
              </a:rPr>
              <a:t>Low rank, not low frequency</a:t>
            </a:r>
          </a:p>
        </p:txBody>
      </p:sp>
      <p:pic>
        <p:nvPicPr>
          <p:cNvPr id="46083" name="Picture 6" descr="trees-100-200-2-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2960688"/>
            <a:ext cx="4022725"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7"/>
          <p:cNvSpPr txBox="1">
            <a:spLocks noChangeArrowheads="1"/>
          </p:cNvSpPr>
          <p:nvPr/>
        </p:nvSpPr>
        <p:spPr bwMode="auto">
          <a:xfrm>
            <a:off x="182563" y="6059488"/>
            <a:ext cx="43894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chemeClr val="tx2"/>
                </a:solidFill>
              </a:rPr>
              <a:t>Our result: 2.9 sec         </a:t>
            </a:r>
            <a:r>
              <a:rPr lang="en-US" sz="1800">
                <a:solidFill>
                  <a:schemeClr val="tx2"/>
                </a:solidFill>
              </a:rPr>
              <a:t>(100 rows + 200 columns)</a:t>
            </a:r>
          </a:p>
        </p:txBody>
      </p:sp>
      <p:pic>
        <p:nvPicPr>
          <p:cNvPr id="46085" name="Picture 7" descr="hair-100-200-3-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64075" y="2960688"/>
            <a:ext cx="4022725"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7"/>
          <p:cNvSpPr txBox="1">
            <a:spLocks noChangeArrowheads="1"/>
          </p:cNvSpPr>
          <p:nvPr/>
        </p:nvSpPr>
        <p:spPr bwMode="auto">
          <a:xfrm>
            <a:off x="4389438" y="6059488"/>
            <a:ext cx="43894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chemeClr val="tx2"/>
                </a:solidFill>
              </a:rPr>
              <a:t>Our result: 3.8 sec         </a:t>
            </a:r>
            <a:r>
              <a:rPr lang="en-US" sz="1800">
                <a:solidFill>
                  <a:schemeClr val="tx2"/>
                </a:solidFill>
              </a:rPr>
              <a:t>(100 rows + 200 columns)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a:latin typeface="Arial" charset="0"/>
              </a:rPr>
              <a:t>Results: Grand Central</a:t>
            </a:r>
          </a:p>
        </p:txBody>
      </p:sp>
      <p:pic>
        <p:nvPicPr>
          <p:cNvPr id="48130" name="Picture 4" descr="gc-588-1176-24-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2971800"/>
            <a:ext cx="40132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Content Placeholder 2"/>
          <p:cNvSpPr>
            <a:spLocks/>
          </p:cNvSpPr>
          <p:nvPr/>
        </p:nvSpPr>
        <p:spPr bwMode="auto">
          <a:xfrm>
            <a:off x="457200" y="1114425"/>
            <a:ext cx="4206875"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marL="342900" indent="-342900" eaLnBrk="1" hangingPunct="1">
              <a:spcBef>
                <a:spcPct val="20000"/>
              </a:spcBef>
              <a:buClr>
                <a:srgbClr val="FF9900"/>
              </a:buClr>
              <a:buFont typeface="Times" charset="0"/>
              <a:buChar char="•"/>
            </a:pPr>
            <a:r>
              <a:rPr lang="en-US" sz="2800"/>
              <a:t>1.5m polygons</a:t>
            </a:r>
          </a:p>
          <a:p>
            <a:pPr marL="342900" indent="-342900" eaLnBrk="1" hangingPunct="1">
              <a:spcBef>
                <a:spcPct val="20000"/>
              </a:spcBef>
              <a:buClr>
                <a:srgbClr val="FF9900"/>
              </a:buClr>
              <a:buFont typeface="Times" charset="0"/>
              <a:buChar char="•"/>
            </a:pPr>
            <a:r>
              <a:rPr lang="en-US" sz="2800"/>
              <a:t>Point lights between stone blocks</a:t>
            </a:r>
          </a:p>
          <a:p>
            <a:pPr marL="342900" indent="-342900" eaLnBrk="1" hangingPunct="1">
              <a:spcBef>
                <a:spcPct val="20000"/>
              </a:spcBef>
              <a:buClr>
                <a:srgbClr val="FF9900"/>
              </a:buClr>
              <a:buFont typeface="Times" charset="0"/>
              <a:buChar char="•"/>
            </a:pPr>
            <a:endParaRPr lang="en-US" sz="2800"/>
          </a:p>
        </p:txBody>
      </p:sp>
      <p:sp>
        <p:nvSpPr>
          <p:cNvPr id="48132" name="Text Box 7"/>
          <p:cNvSpPr txBox="1">
            <a:spLocks noChangeArrowheads="1"/>
          </p:cNvSpPr>
          <p:nvPr/>
        </p:nvSpPr>
        <p:spPr bwMode="auto">
          <a:xfrm>
            <a:off x="182563" y="6080125"/>
            <a:ext cx="43894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chemeClr val="tx2"/>
                </a:solidFill>
              </a:rPr>
              <a:t>Our result: 24.2 sec         </a:t>
            </a:r>
            <a:r>
              <a:rPr lang="en-US" sz="1800">
                <a:solidFill>
                  <a:schemeClr val="tx2"/>
                </a:solidFill>
              </a:rPr>
              <a:t>(588 rows + 1176 columns)</a:t>
            </a:r>
          </a:p>
        </p:txBody>
      </p:sp>
      <p:sp>
        <p:nvSpPr>
          <p:cNvPr id="48133" name="Text Box 7"/>
          <p:cNvSpPr txBox="1">
            <a:spLocks noChangeArrowheads="1"/>
          </p:cNvSpPr>
          <p:nvPr/>
        </p:nvSpPr>
        <p:spPr bwMode="auto">
          <a:xfrm>
            <a:off x="4572000" y="6080125"/>
            <a:ext cx="43894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chemeClr val="tx2"/>
                </a:solidFill>
              </a:rPr>
              <a:t>Reference: 44 min       </a:t>
            </a:r>
            <a:r>
              <a:rPr lang="en-US" sz="1800">
                <a:solidFill>
                  <a:schemeClr val="tx2"/>
                </a:solidFill>
              </a:rPr>
              <a:t>(using all 100k lights)</a:t>
            </a:r>
          </a:p>
        </p:txBody>
      </p:sp>
      <p:pic>
        <p:nvPicPr>
          <p:cNvPr id="48134" name="Picture 19" descr="gc-re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64075" y="2971800"/>
            <a:ext cx="402272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20" descr="gc-diff-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18238" y="1028700"/>
            <a:ext cx="2438400" cy="1828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7781" name="Text Box 21"/>
          <p:cNvSpPr txBox="1">
            <a:spLocks noChangeArrowheads="1"/>
          </p:cNvSpPr>
          <p:nvPr/>
        </p:nvSpPr>
        <p:spPr bwMode="auto">
          <a:xfrm>
            <a:off x="7954963" y="1050925"/>
            <a:ext cx="731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solidFill>
                  <a:schemeClr val="folHlink"/>
                </a:solidFill>
                <a:cs typeface="+mn-cs"/>
              </a:rPr>
              <a:t>5x diff</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p:txBody>
          <a:bodyPr/>
          <a:lstStyle/>
          <a:p>
            <a:pPr eaLnBrk="1" hangingPunct="1"/>
            <a:r>
              <a:rPr lang="en-US" sz="4000">
                <a:latin typeface="Arial" charset="0"/>
              </a:rPr>
              <a:t>Advantage: Adaptive Stratification</a:t>
            </a:r>
          </a:p>
        </p:txBody>
      </p:sp>
      <p:sp>
        <p:nvSpPr>
          <p:cNvPr id="50178" name="Text Box 7"/>
          <p:cNvSpPr txBox="1">
            <a:spLocks noChangeArrowheads="1"/>
          </p:cNvSpPr>
          <p:nvPr/>
        </p:nvSpPr>
        <p:spPr bwMode="auto">
          <a:xfrm>
            <a:off x="182563" y="4830763"/>
            <a:ext cx="4389437"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chemeClr val="tx2"/>
                </a:solidFill>
              </a:rPr>
              <a:t>Our result</a:t>
            </a:r>
          </a:p>
          <a:p>
            <a:pPr algn="ctr" eaLnBrk="1" hangingPunct="1">
              <a:spcBef>
                <a:spcPct val="50000"/>
              </a:spcBef>
            </a:pPr>
            <a:r>
              <a:rPr lang="en-US" sz="1800">
                <a:solidFill>
                  <a:schemeClr val="tx2"/>
                </a:solidFill>
              </a:rPr>
              <a:t>(432 rows + 864 columns)</a:t>
            </a:r>
          </a:p>
          <a:p>
            <a:pPr algn="ctr" eaLnBrk="1" hangingPunct="1">
              <a:spcBef>
                <a:spcPct val="50000"/>
              </a:spcBef>
            </a:pPr>
            <a:endParaRPr lang="en-US" sz="2000">
              <a:solidFill>
                <a:schemeClr val="tx2"/>
              </a:solidFill>
            </a:endParaRPr>
          </a:p>
        </p:txBody>
      </p:sp>
      <p:sp>
        <p:nvSpPr>
          <p:cNvPr id="50179" name="Text Box 7"/>
          <p:cNvSpPr txBox="1">
            <a:spLocks noChangeArrowheads="1"/>
          </p:cNvSpPr>
          <p:nvPr/>
        </p:nvSpPr>
        <p:spPr bwMode="auto">
          <a:xfrm>
            <a:off x="4389438" y="4830763"/>
            <a:ext cx="466407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chemeClr val="tx2"/>
                </a:solidFill>
              </a:rPr>
              <a:t>Importance sampling</a:t>
            </a:r>
          </a:p>
          <a:p>
            <a:pPr algn="ctr" eaLnBrk="1" hangingPunct="1">
              <a:spcBef>
                <a:spcPct val="50000"/>
              </a:spcBef>
            </a:pPr>
            <a:r>
              <a:rPr lang="en-US" sz="1800">
                <a:solidFill>
                  <a:schemeClr val="tx2"/>
                </a:solidFill>
              </a:rPr>
              <a:t>(Using 1455 lights)</a:t>
            </a:r>
          </a:p>
          <a:p>
            <a:pPr algn="ctr" eaLnBrk="1" hangingPunct="1">
              <a:spcBef>
                <a:spcPct val="50000"/>
              </a:spcBef>
            </a:pPr>
            <a:endParaRPr lang="en-US" sz="2800">
              <a:solidFill>
                <a:schemeClr val="tx2"/>
              </a:solidFill>
            </a:endParaRPr>
          </a:p>
        </p:txBody>
      </p:sp>
      <p:sp>
        <p:nvSpPr>
          <p:cNvPr id="50180" name="Text Box 7"/>
          <p:cNvSpPr txBox="1">
            <a:spLocks noChangeArrowheads="1"/>
          </p:cNvSpPr>
          <p:nvPr/>
        </p:nvSpPr>
        <p:spPr bwMode="auto">
          <a:xfrm>
            <a:off x="2286000" y="6110288"/>
            <a:ext cx="43894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chemeClr val="tx2"/>
                </a:solidFill>
              </a:rPr>
              <a:t>Equal time comparison</a:t>
            </a:r>
            <a:endParaRPr lang="en-US" sz="2000">
              <a:solidFill>
                <a:schemeClr val="tx2"/>
              </a:solidFill>
            </a:endParaRPr>
          </a:p>
        </p:txBody>
      </p:sp>
      <p:pic>
        <p:nvPicPr>
          <p:cNvPr id="50181" name="Picture 9" descr="temple-ir-1455-17-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64075" y="1692275"/>
            <a:ext cx="40227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4" descr="temple-300-900-16-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1692275"/>
            <a:ext cx="393223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5"/>
          <p:cNvSpPr>
            <a:spLocks noGrp="1"/>
          </p:cNvSpPr>
          <p:nvPr>
            <p:ph type="title"/>
          </p:nvPr>
        </p:nvSpPr>
        <p:spPr/>
        <p:txBody>
          <a:bodyPr/>
          <a:lstStyle/>
          <a:p>
            <a:r>
              <a:rPr lang="en-US" sz="4000">
                <a:latin typeface="Arial" charset="0"/>
              </a:rPr>
              <a:t>Scalability with Many VPLs</a:t>
            </a:r>
          </a:p>
        </p:txBody>
      </p:sp>
      <p:sp>
        <p:nvSpPr>
          <p:cNvPr id="65538" name="Content Placeholder 6"/>
          <p:cNvSpPr>
            <a:spLocks noGrp="1"/>
          </p:cNvSpPr>
          <p:nvPr>
            <p:ph idx="1"/>
          </p:nvPr>
        </p:nvSpPr>
        <p:spPr/>
        <p:txBody>
          <a:bodyPr/>
          <a:lstStyle/>
          <a:p>
            <a:r>
              <a:rPr lang="en-US">
                <a:latin typeface="Arial" charset="0"/>
              </a:rPr>
              <a:t>Alternatives to lightcuts</a:t>
            </a:r>
          </a:p>
          <a:p>
            <a:pPr lvl="1"/>
            <a:r>
              <a:rPr lang="en-US">
                <a:latin typeface="Arial" charset="0"/>
              </a:rPr>
              <a:t>Matrix row-column sampling</a:t>
            </a:r>
          </a:p>
          <a:p>
            <a:pPr lvl="1"/>
            <a:r>
              <a:rPr lang="en-US">
                <a:latin typeface="Arial" charset="0"/>
              </a:rPr>
              <a:t>Visibility clustering</a:t>
            </a:r>
          </a:p>
          <a:p>
            <a:r>
              <a:rPr lang="en-US">
                <a:latin typeface="Arial" charset="0"/>
              </a:rPr>
              <a:t>Potential advantages</a:t>
            </a:r>
          </a:p>
          <a:p>
            <a:pPr lvl="1"/>
            <a:r>
              <a:rPr lang="en-US">
                <a:latin typeface="Arial" charset="0"/>
              </a:rPr>
              <a:t>Shadow mapping instead of ray tracing</a:t>
            </a:r>
          </a:p>
          <a:p>
            <a:pPr lvl="1"/>
            <a:r>
              <a:rPr lang="en-US">
                <a:latin typeface="Arial" charset="0"/>
              </a:rPr>
              <a:t>Simpler to implement</a:t>
            </a:r>
          </a:p>
          <a:p>
            <a:pPr lvl="1"/>
            <a:r>
              <a:rPr lang="en-US">
                <a:latin typeface="Arial" charset="0"/>
              </a:rPr>
              <a:t>No bounds on BRDFs required</a:t>
            </a:r>
          </a:p>
          <a:p>
            <a:pPr lvl="1"/>
            <a:r>
              <a:rPr lang="en-US">
                <a:latin typeface="Arial" charset="0"/>
              </a:rPr>
              <a:t>Faster in occluded environments</a:t>
            </a:r>
          </a:p>
          <a:p>
            <a:pPr lvl="1"/>
            <a:endParaRPr lang="en-US">
              <a:latin typeface="Arial" charset="0"/>
            </a:endParaRPr>
          </a:p>
          <a:p>
            <a:pPr lvl="1"/>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3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3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p:txBody>
          <a:bodyPr/>
          <a:lstStyle/>
          <a:p>
            <a:pPr eaLnBrk="1" hangingPunct="1"/>
            <a:r>
              <a:rPr lang="en-US" sz="4000">
                <a:latin typeface="Arial" charset="0"/>
              </a:rPr>
              <a:t>Advantage: Adaptive Stratification</a:t>
            </a:r>
          </a:p>
        </p:txBody>
      </p:sp>
      <p:sp>
        <p:nvSpPr>
          <p:cNvPr id="52226" name="Text Box 7"/>
          <p:cNvSpPr txBox="1">
            <a:spLocks noChangeArrowheads="1"/>
          </p:cNvSpPr>
          <p:nvPr/>
        </p:nvSpPr>
        <p:spPr bwMode="auto">
          <a:xfrm>
            <a:off x="182563" y="4800600"/>
            <a:ext cx="4389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chemeClr val="tx2"/>
                </a:solidFill>
              </a:rPr>
              <a:t>Our result</a:t>
            </a:r>
            <a:endParaRPr lang="en-US" sz="2000">
              <a:solidFill>
                <a:schemeClr val="tx2"/>
              </a:solidFill>
            </a:endParaRPr>
          </a:p>
        </p:txBody>
      </p:sp>
      <p:sp>
        <p:nvSpPr>
          <p:cNvPr id="52227" name="Text Box 7"/>
          <p:cNvSpPr txBox="1">
            <a:spLocks noChangeArrowheads="1"/>
          </p:cNvSpPr>
          <p:nvPr/>
        </p:nvSpPr>
        <p:spPr bwMode="auto">
          <a:xfrm>
            <a:off x="4389438" y="4800600"/>
            <a:ext cx="4664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chemeClr val="tx2"/>
                </a:solidFill>
              </a:rPr>
              <a:t>Importance sampling</a:t>
            </a:r>
          </a:p>
        </p:txBody>
      </p:sp>
      <p:sp>
        <p:nvSpPr>
          <p:cNvPr id="52228" name="Text Box 7"/>
          <p:cNvSpPr txBox="1">
            <a:spLocks noChangeArrowheads="1"/>
          </p:cNvSpPr>
          <p:nvPr/>
        </p:nvSpPr>
        <p:spPr bwMode="auto">
          <a:xfrm>
            <a:off x="2103438" y="5591175"/>
            <a:ext cx="47545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chemeClr val="tx2"/>
                </a:solidFill>
              </a:rPr>
              <a:t>Equal time comparison:     </a:t>
            </a:r>
            <a:r>
              <a:rPr lang="en-US" sz="2800">
                <a:solidFill>
                  <a:schemeClr val="folHlink"/>
                </a:solidFill>
              </a:rPr>
              <a:t>5x difference from reference</a:t>
            </a:r>
            <a:endParaRPr lang="en-US" sz="2000">
              <a:solidFill>
                <a:schemeClr val="folHlink"/>
              </a:solidFill>
            </a:endParaRPr>
          </a:p>
        </p:txBody>
      </p:sp>
      <p:pic>
        <p:nvPicPr>
          <p:cNvPr id="52229" name="Picture 11" descr="temple-dif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692275"/>
            <a:ext cx="4022725" cy="3016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30" name="Picture 12" descr="temple-diff-i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64075" y="1692275"/>
            <a:ext cx="4022725" cy="3016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en-US">
                <a:latin typeface="Arial" charset="0"/>
              </a:rPr>
              <a:t>Animations: Tensor </a:t>
            </a:r>
            <a:r>
              <a:rPr lang="en-US" smtClean="0">
                <a:latin typeface="Arial" charset="0"/>
              </a:rPr>
              <a:t>Extension</a:t>
            </a:r>
            <a:endParaRPr lang="en-US">
              <a:latin typeface="Arial" charset="0"/>
            </a:endParaRPr>
          </a:p>
        </p:txBody>
      </p:sp>
      <p:sp>
        <p:nvSpPr>
          <p:cNvPr id="68610" name="Line 32"/>
          <p:cNvSpPr>
            <a:spLocks noChangeShapeType="1"/>
          </p:cNvSpPr>
          <p:nvPr/>
        </p:nvSpPr>
        <p:spPr bwMode="auto">
          <a:xfrm>
            <a:off x="3810000" y="3733800"/>
            <a:ext cx="685800" cy="0"/>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8611" name="Text Box 33"/>
          <p:cNvSpPr txBox="1">
            <a:spLocks noChangeArrowheads="1"/>
          </p:cNvSpPr>
          <p:nvPr/>
        </p:nvSpPr>
        <p:spPr bwMode="auto">
          <a:xfrm>
            <a:off x="1066800" y="52578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t>Sequence of matrices</a:t>
            </a:r>
          </a:p>
        </p:txBody>
      </p:sp>
      <p:sp>
        <p:nvSpPr>
          <p:cNvPr id="68612" name="Text Box 34"/>
          <p:cNvSpPr txBox="1">
            <a:spLocks noChangeArrowheads="1"/>
          </p:cNvSpPr>
          <p:nvPr/>
        </p:nvSpPr>
        <p:spPr bwMode="auto">
          <a:xfrm>
            <a:off x="4724400" y="52578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t>Tensor view</a:t>
            </a:r>
          </a:p>
        </p:txBody>
      </p:sp>
      <p:sp>
        <p:nvSpPr>
          <p:cNvPr id="68613" name="Text Box 35"/>
          <p:cNvSpPr txBox="1">
            <a:spLocks noChangeArrowheads="1"/>
          </p:cNvSpPr>
          <p:nvPr/>
        </p:nvSpPr>
        <p:spPr bwMode="auto">
          <a:xfrm rot="-5400000">
            <a:off x="898525" y="3652838"/>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Pixels</a:t>
            </a:r>
          </a:p>
        </p:txBody>
      </p:sp>
      <p:sp>
        <p:nvSpPr>
          <p:cNvPr id="68614" name="Text Box 36"/>
          <p:cNvSpPr txBox="1">
            <a:spLocks noChangeArrowheads="1"/>
          </p:cNvSpPr>
          <p:nvPr/>
        </p:nvSpPr>
        <p:spPr bwMode="auto">
          <a:xfrm>
            <a:off x="2362200" y="191135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Lights</a:t>
            </a:r>
          </a:p>
        </p:txBody>
      </p:sp>
      <p:sp>
        <p:nvSpPr>
          <p:cNvPr id="68615" name="Text Box 37"/>
          <p:cNvSpPr txBox="1">
            <a:spLocks noChangeArrowheads="1"/>
          </p:cNvSpPr>
          <p:nvPr/>
        </p:nvSpPr>
        <p:spPr bwMode="auto">
          <a:xfrm rot="-3031385">
            <a:off x="1127125" y="229235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Frames</a:t>
            </a:r>
          </a:p>
        </p:txBody>
      </p:sp>
      <p:sp>
        <p:nvSpPr>
          <p:cNvPr id="68616" name="Text Box 38"/>
          <p:cNvSpPr txBox="1">
            <a:spLocks noChangeArrowheads="1"/>
          </p:cNvSpPr>
          <p:nvPr/>
        </p:nvSpPr>
        <p:spPr bwMode="auto">
          <a:xfrm rot="-5400000">
            <a:off x="4479925" y="3576638"/>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Pixels</a:t>
            </a:r>
          </a:p>
        </p:txBody>
      </p:sp>
      <p:sp>
        <p:nvSpPr>
          <p:cNvPr id="68617" name="Text Box 39"/>
          <p:cNvSpPr txBox="1">
            <a:spLocks noChangeArrowheads="1"/>
          </p:cNvSpPr>
          <p:nvPr/>
        </p:nvSpPr>
        <p:spPr bwMode="auto">
          <a:xfrm>
            <a:off x="5943600" y="19050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Lights</a:t>
            </a:r>
          </a:p>
        </p:txBody>
      </p:sp>
      <p:sp>
        <p:nvSpPr>
          <p:cNvPr id="68618" name="Text Box 40"/>
          <p:cNvSpPr txBox="1">
            <a:spLocks noChangeArrowheads="1"/>
          </p:cNvSpPr>
          <p:nvPr/>
        </p:nvSpPr>
        <p:spPr bwMode="auto">
          <a:xfrm rot="-3031385">
            <a:off x="4708525" y="2286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Frames</a:t>
            </a:r>
          </a:p>
        </p:txBody>
      </p:sp>
      <p:pic>
        <p:nvPicPr>
          <p:cNvPr id="68619" name="Picture 2" descr="C:\milos\talks\talk\frames.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24100"/>
            <a:ext cx="18288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3" descr="C:\milos\talks\talk\tensor.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289175"/>
            <a:ext cx="1905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1"/>
          </p:nvPr>
        </p:nvSpPr>
        <p:spPr>
          <a:xfrm>
            <a:off x="304800" y="5943600"/>
            <a:ext cx="8382000" cy="914400"/>
          </a:xfrm>
        </p:spPr>
        <p:txBody>
          <a:bodyPr>
            <a:normAutofit/>
          </a:bodyPr>
          <a:lstStyle/>
          <a:p>
            <a:pPr>
              <a:defRPr/>
            </a:pPr>
            <a:r>
              <a:rPr lang="en-US" sz="2700" dirty="0" smtClean="0">
                <a:cs typeface="+mn-cs"/>
              </a:rPr>
              <a:t>Size of tensor in our results: 307,200 x 65,536 x 40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mtClean="0">
                <a:latin typeface="Arial" charset="0"/>
              </a:rPr>
              <a:t>Tensor Extension - </a:t>
            </a:r>
            <a:r>
              <a:rPr lang="en-US">
                <a:latin typeface="Arial" charset="0"/>
              </a:rPr>
              <a:t>Overview</a:t>
            </a:r>
          </a:p>
        </p:txBody>
      </p:sp>
      <p:sp>
        <p:nvSpPr>
          <p:cNvPr id="70658" name="TextBox 4"/>
          <p:cNvSpPr txBox="1">
            <a:spLocks noChangeArrowheads="1"/>
          </p:cNvSpPr>
          <p:nvPr/>
        </p:nvSpPr>
        <p:spPr bwMode="auto">
          <a:xfrm>
            <a:off x="0" y="191293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Sample slices</a:t>
            </a:r>
          </a:p>
        </p:txBody>
      </p:sp>
      <p:sp>
        <p:nvSpPr>
          <p:cNvPr id="70659" name="TextBox 5"/>
          <p:cNvSpPr txBox="1">
            <a:spLocks noChangeArrowheads="1"/>
          </p:cNvSpPr>
          <p:nvPr/>
        </p:nvSpPr>
        <p:spPr bwMode="auto">
          <a:xfrm>
            <a:off x="1981200" y="191293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Reduced tensor</a:t>
            </a:r>
          </a:p>
        </p:txBody>
      </p:sp>
      <p:sp>
        <p:nvSpPr>
          <p:cNvPr id="70660" name="TextBox 6"/>
          <p:cNvSpPr txBox="1">
            <a:spLocks noChangeArrowheads="1"/>
          </p:cNvSpPr>
          <p:nvPr/>
        </p:nvSpPr>
        <p:spPr bwMode="auto">
          <a:xfrm>
            <a:off x="3886200" y="1912938"/>
            <a:ext cx="121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Cluster reduced columns</a:t>
            </a:r>
          </a:p>
        </p:txBody>
      </p:sp>
      <p:sp>
        <p:nvSpPr>
          <p:cNvPr id="70661" name="TextBox 7"/>
          <p:cNvSpPr txBox="1">
            <a:spLocks noChangeArrowheads="1"/>
          </p:cNvSpPr>
          <p:nvPr/>
        </p:nvSpPr>
        <p:spPr bwMode="auto">
          <a:xfrm>
            <a:off x="5562600" y="1912938"/>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Compute representatives</a:t>
            </a:r>
          </a:p>
        </p:txBody>
      </p:sp>
      <p:sp>
        <p:nvSpPr>
          <p:cNvPr id="70662" name="TextBox 8"/>
          <p:cNvSpPr txBox="1">
            <a:spLocks noChangeArrowheads="1"/>
          </p:cNvSpPr>
          <p:nvPr/>
        </p:nvSpPr>
        <p:spPr bwMode="auto">
          <a:xfrm>
            <a:off x="7406609" y="1989138"/>
            <a:ext cx="150879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Reconstruct full tensor</a:t>
            </a:r>
          </a:p>
        </p:txBody>
      </p:sp>
      <p:sp>
        <p:nvSpPr>
          <p:cNvPr id="70663" name="AutoShape 4"/>
          <p:cNvSpPr>
            <a:spLocks noChangeAspect="1" noChangeArrowheads="1" noTextEdit="1"/>
          </p:cNvSpPr>
          <p:nvPr/>
        </p:nvSpPr>
        <p:spPr bwMode="auto">
          <a:xfrm>
            <a:off x="-79375" y="2667000"/>
            <a:ext cx="92281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0664" name="Group 240"/>
          <p:cNvGrpSpPr>
            <a:grpSpLocks/>
          </p:cNvGrpSpPr>
          <p:nvPr/>
        </p:nvGrpSpPr>
        <p:grpSpPr bwMode="auto">
          <a:xfrm>
            <a:off x="7586663" y="2806700"/>
            <a:ext cx="1408112" cy="1973263"/>
            <a:chOff x="7586663" y="2806700"/>
            <a:chExt cx="1408113" cy="1973263"/>
          </a:xfrm>
        </p:grpSpPr>
        <p:sp>
          <p:nvSpPr>
            <p:cNvPr id="70735" name="Freeform 7"/>
            <p:cNvSpPr>
              <a:spLocks/>
            </p:cNvSpPr>
            <p:nvPr/>
          </p:nvSpPr>
          <p:spPr bwMode="auto">
            <a:xfrm>
              <a:off x="8916988" y="2806700"/>
              <a:ext cx="77788" cy="1673225"/>
            </a:xfrm>
            <a:custGeom>
              <a:avLst/>
              <a:gdLst>
                <a:gd name="T0" fmla="*/ 0 w 49"/>
                <a:gd name="T1" fmla="*/ 49 h 1054"/>
                <a:gd name="T2" fmla="*/ 49 w 49"/>
                <a:gd name="T3" fmla="*/ 0 h 1054"/>
                <a:gd name="T4" fmla="*/ 49 w 49"/>
                <a:gd name="T5" fmla="*/ 1006 h 1054"/>
                <a:gd name="T6" fmla="*/ 0 w 49"/>
                <a:gd name="T7" fmla="*/ 1054 h 1054"/>
                <a:gd name="T8" fmla="*/ 0 w 49"/>
                <a:gd name="T9" fmla="*/ 1051 h 1054"/>
                <a:gd name="T10" fmla="*/ 0 w 49"/>
                <a:gd name="T11" fmla="*/ 49 h 1054"/>
                <a:gd name="T12" fmla="*/ 0 w 49"/>
                <a:gd name="T13" fmla="*/ 49 h 10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054">
                  <a:moveTo>
                    <a:pt x="0" y="49"/>
                  </a:moveTo>
                  <a:lnTo>
                    <a:pt x="49" y="0"/>
                  </a:lnTo>
                  <a:lnTo>
                    <a:pt x="49" y="1006"/>
                  </a:lnTo>
                  <a:lnTo>
                    <a:pt x="0" y="1054"/>
                  </a:lnTo>
                  <a:lnTo>
                    <a:pt x="0" y="1051"/>
                  </a:lnTo>
                  <a:lnTo>
                    <a:pt x="0" y="49"/>
                  </a:lnTo>
                  <a:close/>
                </a:path>
              </a:pathLst>
            </a:custGeom>
            <a:solidFill>
              <a:srgbClr val="F8EB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36" name="Freeform 8"/>
            <p:cNvSpPr>
              <a:spLocks/>
            </p:cNvSpPr>
            <p:nvPr/>
          </p:nvSpPr>
          <p:spPr bwMode="auto">
            <a:xfrm>
              <a:off x="8429625" y="2806700"/>
              <a:ext cx="565150" cy="77788"/>
            </a:xfrm>
            <a:custGeom>
              <a:avLst/>
              <a:gdLst>
                <a:gd name="T0" fmla="*/ 356 w 356"/>
                <a:gd name="T1" fmla="*/ 0 h 49"/>
                <a:gd name="T2" fmla="*/ 307 w 356"/>
                <a:gd name="T3" fmla="*/ 49 h 49"/>
                <a:gd name="T4" fmla="*/ 0 w 356"/>
                <a:gd name="T5" fmla="*/ 49 h 49"/>
                <a:gd name="T6" fmla="*/ 49 w 356"/>
                <a:gd name="T7" fmla="*/ 0 h 49"/>
                <a:gd name="T8" fmla="*/ 356 w 356"/>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49">
                  <a:moveTo>
                    <a:pt x="356" y="0"/>
                  </a:moveTo>
                  <a:lnTo>
                    <a:pt x="307" y="49"/>
                  </a:lnTo>
                  <a:lnTo>
                    <a:pt x="0" y="49"/>
                  </a:lnTo>
                  <a:lnTo>
                    <a:pt x="49" y="0"/>
                  </a:lnTo>
                  <a:lnTo>
                    <a:pt x="356" y="0"/>
                  </a:lnTo>
                  <a:close/>
                </a:path>
              </a:pathLst>
            </a:custGeom>
            <a:solidFill>
              <a:srgbClr val="F8EB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37" name="Freeform 9"/>
            <p:cNvSpPr>
              <a:spLocks/>
            </p:cNvSpPr>
            <p:nvPr/>
          </p:nvSpPr>
          <p:spPr bwMode="auto">
            <a:xfrm>
              <a:off x="8623300" y="2884488"/>
              <a:ext cx="293688" cy="1895475"/>
            </a:xfrm>
            <a:custGeom>
              <a:avLst/>
              <a:gdLst>
                <a:gd name="T0" fmla="*/ 185 w 185"/>
                <a:gd name="T1" fmla="*/ 1005 h 1194"/>
                <a:gd name="T2" fmla="*/ 0 w 185"/>
                <a:gd name="T3" fmla="*/ 1194 h 1194"/>
                <a:gd name="T4" fmla="*/ 0 w 185"/>
                <a:gd name="T5" fmla="*/ 191 h 1194"/>
                <a:gd name="T6" fmla="*/ 0 w 185"/>
                <a:gd name="T7" fmla="*/ 188 h 1194"/>
                <a:gd name="T8" fmla="*/ 185 w 185"/>
                <a:gd name="T9" fmla="*/ 0 h 1194"/>
                <a:gd name="T10" fmla="*/ 185 w 185"/>
                <a:gd name="T11" fmla="*/ 1002 h 1194"/>
                <a:gd name="T12" fmla="*/ 185 w 185"/>
                <a:gd name="T13" fmla="*/ 1005 h 1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 h="1194">
                  <a:moveTo>
                    <a:pt x="185" y="1005"/>
                  </a:moveTo>
                  <a:lnTo>
                    <a:pt x="0" y="1194"/>
                  </a:lnTo>
                  <a:lnTo>
                    <a:pt x="0" y="191"/>
                  </a:lnTo>
                  <a:lnTo>
                    <a:pt x="0" y="188"/>
                  </a:lnTo>
                  <a:lnTo>
                    <a:pt x="185" y="0"/>
                  </a:lnTo>
                  <a:lnTo>
                    <a:pt x="185" y="1002"/>
                  </a:lnTo>
                  <a:lnTo>
                    <a:pt x="185" y="1005"/>
                  </a:lnTo>
                  <a:close/>
                </a:path>
              </a:pathLst>
            </a:custGeom>
            <a:solidFill>
              <a:srgbClr val="CFC7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38" name="Freeform 10"/>
            <p:cNvSpPr>
              <a:spLocks/>
            </p:cNvSpPr>
            <p:nvPr/>
          </p:nvSpPr>
          <p:spPr bwMode="auto">
            <a:xfrm>
              <a:off x="8135938" y="2884488"/>
              <a:ext cx="781050" cy="298450"/>
            </a:xfrm>
            <a:custGeom>
              <a:avLst/>
              <a:gdLst>
                <a:gd name="T0" fmla="*/ 492 w 492"/>
                <a:gd name="T1" fmla="*/ 0 h 188"/>
                <a:gd name="T2" fmla="*/ 307 w 492"/>
                <a:gd name="T3" fmla="*/ 188 h 188"/>
                <a:gd name="T4" fmla="*/ 0 w 492"/>
                <a:gd name="T5" fmla="*/ 188 h 188"/>
                <a:gd name="T6" fmla="*/ 0 w 492"/>
                <a:gd name="T7" fmla="*/ 188 h 188"/>
                <a:gd name="T8" fmla="*/ 70 w 492"/>
                <a:gd name="T9" fmla="*/ 115 h 188"/>
                <a:gd name="T10" fmla="*/ 185 w 492"/>
                <a:gd name="T11" fmla="*/ 0 h 188"/>
                <a:gd name="T12" fmla="*/ 492 w 492"/>
                <a:gd name="T13" fmla="*/ 0 h 188"/>
                <a:gd name="T14" fmla="*/ 492 w 492"/>
                <a:gd name="T15" fmla="*/ 0 h 1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2" h="188">
                  <a:moveTo>
                    <a:pt x="492" y="0"/>
                  </a:moveTo>
                  <a:lnTo>
                    <a:pt x="307" y="188"/>
                  </a:lnTo>
                  <a:lnTo>
                    <a:pt x="0" y="188"/>
                  </a:lnTo>
                  <a:lnTo>
                    <a:pt x="70" y="115"/>
                  </a:lnTo>
                  <a:lnTo>
                    <a:pt x="185" y="0"/>
                  </a:lnTo>
                  <a:lnTo>
                    <a:pt x="492" y="0"/>
                  </a:lnTo>
                  <a:close/>
                </a:path>
              </a:pathLst>
            </a:custGeom>
            <a:solidFill>
              <a:srgbClr val="CFC7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39" name="Freeform 11"/>
            <p:cNvSpPr>
              <a:spLocks/>
            </p:cNvSpPr>
            <p:nvPr/>
          </p:nvSpPr>
          <p:spPr bwMode="auto">
            <a:xfrm>
              <a:off x="8135938" y="3182938"/>
              <a:ext cx="487363" cy="1597025"/>
            </a:xfrm>
            <a:custGeom>
              <a:avLst/>
              <a:gdLst>
                <a:gd name="T0" fmla="*/ 307 w 307"/>
                <a:gd name="T1" fmla="*/ 3 h 1006"/>
                <a:gd name="T2" fmla="*/ 307 w 307"/>
                <a:gd name="T3" fmla="*/ 1006 h 1006"/>
                <a:gd name="T4" fmla="*/ 0 w 307"/>
                <a:gd name="T5" fmla="*/ 1006 h 1006"/>
                <a:gd name="T6" fmla="*/ 0 w 307"/>
                <a:gd name="T7" fmla="*/ 3 h 1006"/>
                <a:gd name="T8" fmla="*/ 0 w 307"/>
                <a:gd name="T9" fmla="*/ 0 h 1006"/>
                <a:gd name="T10" fmla="*/ 307 w 307"/>
                <a:gd name="T11" fmla="*/ 0 h 1006"/>
                <a:gd name="T12" fmla="*/ 307 w 307"/>
                <a:gd name="T13" fmla="*/ 3 h 10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1006">
                  <a:moveTo>
                    <a:pt x="307" y="3"/>
                  </a:moveTo>
                  <a:lnTo>
                    <a:pt x="307" y="1006"/>
                  </a:lnTo>
                  <a:lnTo>
                    <a:pt x="0" y="1006"/>
                  </a:lnTo>
                  <a:lnTo>
                    <a:pt x="0" y="3"/>
                  </a:lnTo>
                  <a:lnTo>
                    <a:pt x="0" y="0"/>
                  </a:lnTo>
                  <a:lnTo>
                    <a:pt x="307" y="0"/>
                  </a:lnTo>
                  <a:lnTo>
                    <a:pt x="307" y="3"/>
                  </a:lnTo>
                  <a:close/>
                </a:path>
              </a:pathLst>
            </a:custGeom>
            <a:solidFill>
              <a:srgbClr val="CFC7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40" name="Freeform 12"/>
            <p:cNvSpPr>
              <a:spLocks/>
            </p:cNvSpPr>
            <p:nvPr/>
          </p:nvSpPr>
          <p:spPr bwMode="auto">
            <a:xfrm>
              <a:off x="8069263" y="2806700"/>
              <a:ext cx="438150" cy="77788"/>
            </a:xfrm>
            <a:custGeom>
              <a:avLst/>
              <a:gdLst>
                <a:gd name="T0" fmla="*/ 276 w 276"/>
                <a:gd name="T1" fmla="*/ 0 h 49"/>
                <a:gd name="T2" fmla="*/ 227 w 276"/>
                <a:gd name="T3" fmla="*/ 49 h 49"/>
                <a:gd name="T4" fmla="*/ 0 w 276"/>
                <a:gd name="T5" fmla="*/ 49 h 49"/>
                <a:gd name="T6" fmla="*/ 45 w 276"/>
                <a:gd name="T7" fmla="*/ 0 h 49"/>
                <a:gd name="T8" fmla="*/ 276 w 276"/>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9">
                  <a:moveTo>
                    <a:pt x="276" y="0"/>
                  </a:moveTo>
                  <a:lnTo>
                    <a:pt x="227" y="49"/>
                  </a:lnTo>
                  <a:lnTo>
                    <a:pt x="0" y="49"/>
                  </a:lnTo>
                  <a:lnTo>
                    <a:pt x="45" y="0"/>
                  </a:lnTo>
                  <a:lnTo>
                    <a:pt x="276" y="0"/>
                  </a:lnTo>
                  <a:close/>
                </a:path>
              </a:pathLst>
            </a:custGeom>
            <a:solidFill>
              <a:srgbClr val="D2E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41" name="Freeform 13"/>
            <p:cNvSpPr>
              <a:spLocks/>
            </p:cNvSpPr>
            <p:nvPr/>
          </p:nvSpPr>
          <p:spPr bwMode="auto">
            <a:xfrm>
              <a:off x="7885113" y="2884488"/>
              <a:ext cx="544513" cy="182563"/>
            </a:xfrm>
            <a:custGeom>
              <a:avLst/>
              <a:gdLst>
                <a:gd name="T0" fmla="*/ 343 w 343"/>
                <a:gd name="T1" fmla="*/ 0 h 115"/>
                <a:gd name="T2" fmla="*/ 228 w 343"/>
                <a:gd name="T3" fmla="*/ 115 h 115"/>
                <a:gd name="T4" fmla="*/ 0 w 343"/>
                <a:gd name="T5" fmla="*/ 115 h 115"/>
                <a:gd name="T6" fmla="*/ 116 w 343"/>
                <a:gd name="T7" fmla="*/ 0 h 115"/>
                <a:gd name="T8" fmla="*/ 343 w 343"/>
                <a:gd name="T9" fmla="*/ 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3" h="115">
                  <a:moveTo>
                    <a:pt x="343" y="0"/>
                  </a:moveTo>
                  <a:lnTo>
                    <a:pt x="228" y="115"/>
                  </a:lnTo>
                  <a:lnTo>
                    <a:pt x="0" y="115"/>
                  </a:lnTo>
                  <a:lnTo>
                    <a:pt x="116" y="0"/>
                  </a:lnTo>
                  <a:lnTo>
                    <a:pt x="343" y="0"/>
                  </a:lnTo>
                  <a:close/>
                </a:path>
              </a:pathLst>
            </a:custGeom>
            <a:solidFill>
              <a:srgbClr val="FDFA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42" name="Freeform 14"/>
            <p:cNvSpPr>
              <a:spLocks/>
            </p:cNvSpPr>
            <p:nvPr/>
          </p:nvSpPr>
          <p:spPr bwMode="auto">
            <a:xfrm>
              <a:off x="7586663" y="3067050"/>
              <a:ext cx="660400" cy="115888"/>
            </a:xfrm>
            <a:custGeom>
              <a:avLst/>
              <a:gdLst>
                <a:gd name="T0" fmla="*/ 416 w 416"/>
                <a:gd name="T1" fmla="*/ 0 h 73"/>
                <a:gd name="T2" fmla="*/ 346 w 416"/>
                <a:gd name="T3" fmla="*/ 73 h 73"/>
                <a:gd name="T4" fmla="*/ 0 w 416"/>
                <a:gd name="T5" fmla="*/ 73 h 73"/>
                <a:gd name="T6" fmla="*/ 73 w 416"/>
                <a:gd name="T7" fmla="*/ 0 h 73"/>
                <a:gd name="T8" fmla="*/ 73 w 416"/>
                <a:gd name="T9" fmla="*/ 0 h 73"/>
                <a:gd name="T10" fmla="*/ 188 w 416"/>
                <a:gd name="T11" fmla="*/ 0 h 73"/>
                <a:gd name="T12" fmla="*/ 416 w 416"/>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6" h="73">
                  <a:moveTo>
                    <a:pt x="416" y="0"/>
                  </a:moveTo>
                  <a:lnTo>
                    <a:pt x="346" y="73"/>
                  </a:lnTo>
                  <a:lnTo>
                    <a:pt x="0" y="73"/>
                  </a:lnTo>
                  <a:lnTo>
                    <a:pt x="73" y="0"/>
                  </a:lnTo>
                  <a:lnTo>
                    <a:pt x="188" y="0"/>
                  </a:lnTo>
                  <a:lnTo>
                    <a:pt x="416" y="0"/>
                  </a:lnTo>
                  <a:close/>
                </a:path>
              </a:pathLst>
            </a:custGeom>
            <a:solidFill>
              <a:srgbClr val="F5C3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43" name="Freeform 15"/>
            <p:cNvSpPr>
              <a:spLocks/>
            </p:cNvSpPr>
            <p:nvPr/>
          </p:nvSpPr>
          <p:spPr bwMode="auto">
            <a:xfrm>
              <a:off x="7702550" y="2806700"/>
              <a:ext cx="438150" cy="260350"/>
            </a:xfrm>
            <a:custGeom>
              <a:avLst/>
              <a:gdLst>
                <a:gd name="T0" fmla="*/ 231 w 276"/>
                <a:gd name="T1" fmla="*/ 49 h 164"/>
                <a:gd name="T2" fmla="*/ 115 w 276"/>
                <a:gd name="T3" fmla="*/ 164 h 164"/>
                <a:gd name="T4" fmla="*/ 0 w 276"/>
                <a:gd name="T5" fmla="*/ 164 h 164"/>
                <a:gd name="T6" fmla="*/ 0 w 276"/>
                <a:gd name="T7" fmla="*/ 164 h 164"/>
                <a:gd name="T8" fmla="*/ 161 w 276"/>
                <a:gd name="T9" fmla="*/ 0 h 164"/>
                <a:gd name="T10" fmla="*/ 276 w 276"/>
                <a:gd name="T11" fmla="*/ 0 h 164"/>
                <a:gd name="T12" fmla="*/ 231 w 276"/>
                <a:gd name="T13" fmla="*/ 49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6" h="164">
                  <a:moveTo>
                    <a:pt x="231" y="49"/>
                  </a:moveTo>
                  <a:lnTo>
                    <a:pt x="115" y="164"/>
                  </a:lnTo>
                  <a:lnTo>
                    <a:pt x="0" y="164"/>
                  </a:lnTo>
                  <a:lnTo>
                    <a:pt x="161" y="0"/>
                  </a:lnTo>
                  <a:lnTo>
                    <a:pt x="276" y="0"/>
                  </a:lnTo>
                  <a:lnTo>
                    <a:pt x="231" y="49"/>
                  </a:lnTo>
                  <a:close/>
                </a:path>
              </a:pathLst>
            </a:custGeom>
            <a:solidFill>
              <a:srgbClr val="D5ED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44" name="Freeform 16"/>
            <p:cNvSpPr>
              <a:spLocks/>
            </p:cNvSpPr>
            <p:nvPr/>
          </p:nvSpPr>
          <p:spPr bwMode="auto">
            <a:xfrm>
              <a:off x="7586663" y="3182938"/>
              <a:ext cx="549275" cy="1597025"/>
            </a:xfrm>
            <a:custGeom>
              <a:avLst/>
              <a:gdLst>
                <a:gd name="T0" fmla="*/ 346 w 346"/>
                <a:gd name="T1" fmla="*/ 3 h 1006"/>
                <a:gd name="T2" fmla="*/ 346 w 346"/>
                <a:gd name="T3" fmla="*/ 1006 h 1006"/>
                <a:gd name="T4" fmla="*/ 0 w 346"/>
                <a:gd name="T5" fmla="*/ 1006 h 1006"/>
                <a:gd name="T6" fmla="*/ 0 w 346"/>
                <a:gd name="T7" fmla="*/ 0 h 1006"/>
                <a:gd name="T8" fmla="*/ 346 w 346"/>
                <a:gd name="T9" fmla="*/ 0 h 1006"/>
                <a:gd name="T10" fmla="*/ 346 w 346"/>
                <a:gd name="T11" fmla="*/ 0 h 1006"/>
                <a:gd name="T12" fmla="*/ 346 w 346"/>
                <a:gd name="T13" fmla="*/ 3 h 10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1006">
                  <a:moveTo>
                    <a:pt x="346" y="3"/>
                  </a:moveTo>
                  <a:lnTo>
                    <a:pt x="346" y="1006"/>
                  </a:lnTo>
                  <a:lnTo>
                    <a:pt x="0" y="1006"/>
                  </a:lnTo>
                  <a:lnTo>
                    <a:pt x="0" y="0"/>
                  </a:lnTo>
                  <a:lnTo>
                    <a:pt x="346" y="0"/>
                  </a:lnTo>
                  <a:lnTo>
                    <a:pt x="346" y="3"/>
                  </a:lnTo>
                  <a:close/>
                </a:path>
              </a:pathLst>
            </a:custGeom>
            <a:solidFill>
              <a:srgbClr val="F5C3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45" name="Freeform 17"/>
            <p:cNvSpPr>
              <a:spLocks/>
            </p:cNvSpPr>
            <p:nvPr/>
          </p:nvSpPr>
          <p:spPr bwMode="auto">
            <a:xfrm>
              <a:off x="7586663" y="2806700"/>
              <a:ext cx="1408113" cy="1973263"/>
            </a:xfrm>
            <a:custGeom>
              <a:avLst/>
              <a:gdLst>
                <a:gd name="T0" fmla="*/ 349 w 887"/>
                <a:gd name="T1" fmla="*/ 0 h 1243"/>
                <a:gd name="T2" fmla="*/ 234 w 887"/>
                <a:gd name="T3" fmla="*/ 0 h 1243"/>
                <a:gd name="T4" fmla="*/ 73 w 887"/>
                <a:gd name="T5" fmla="*/ 164 h 1243"/>
                <a:gd name="T6" fmla="*/ 0 w 887"/>
                <a:gd name="T7" fmla="*/ 237 h 1243"/>
                <a:gd name="T8" fmla="*/ 0 w 887"/>
                <a:gd name="T9" fmla="*/ 1243 h 1243"/>
                <a:gd name="T10" fmla="*/ 346 w 887"/>
                <a:gd name="T11" fmla="*/ 1243 h 1243"/>
                <a:gd name="T12" fmla="*/ 653 w 887"/>
                <a:gd name="T13" fmla="*/ 1243 h 1243"/>
                <a:gd name="T14" fmla="*/ 838 w 887"/>
                <a:gd name="T15" fmla="*/ 1054 h 1243"/>
                <a:gd name="T16" fmla="*/ 887 w 887"/>
                <a:gd name="T17" fmla="*/ 1006 h 1243"/>
                <a:gd name="T18" fmla="*/ 887 w 887"/>
                <a:gd name="T19" fmla="*/ 0 h 1243"/>
                <a:gd name="T20" fmla="*/ 580 w 887"/>
                <a:gd name="T21" fmla="*/ 0 h 1243"/>
                <a:gd name="T22" fmla="*/ 349 w 887"/>
                <a:gd name="T23" fmla="*/ 0 h 12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87" h="1243">
                  <a:moveTo>
                    <a:pt x="349" y="0"/>
                  </a:moveTo>
                  <a:lnTo>
                    <a:pt x="234" y="0"/>
                  </a:lnTo>
                  <a:lnTo>
                    <a:pt x="73" y="164"/>
                  </a:lnTo>
                  <a:lnTo>
                    <a:pt x="0" y="237"/>
                  </a:lnTo>
                  <a:lnTo>
                    <a:pt x="0" y="1243"/>
                  </a:lnTo>
                  <a:lnTo>
                    <a:pt x="346" y="1243"/>
                  </a:lnTo>
                  <a:lnTo>
                    <a:pt x="653" y="1243"/>
                  </a:lnTo>
                  <a:lnTo>
                    <a:pt x="838" y="1054"/>
                  </a:lnTo>
                  <a:lnTo>
                    <a:pt x="887" y="1006"/>
                  </a:lnTo>
                  <a:lnTo>
                    <a:pt x="887" y="0"/>
                  </a:lnTo>
                  <a:lnTo>
                    <a:pt x="580" y="0"/>
                  </a:lnTo>
                  <a:lnTo>
                    <a:pt x="349" y="0"/>
                  </a:lnTo>
                  <a:close/>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6" name="Freeform 18"/>
            <p:cNvSpPr>
              <a:spLocks/>
            </p:cNvSpPr>
            <p:nvPr/>
          </p:nvSpPr>
          <p:spPr bwMode="auto">
            <a:xfrm>
              <a:off x="7586663" y="2806700"/>
              <a:ext cx="1408113" cy="376238"/>
            </a:xfrm>
            <a:custGeom>
              <a:avLst/>
              <a:gdLst>
                <a:gd name="T0" fmla="*/ 887 w 887"/>
                <a:gd name="T1" fmla="*/ 0 h 237"/>
                <a:gd name="T2" fmla="*/ 838 w 887"/>
                <a:gd name="T3" fmla="*/ 49 h 237"/>
                <a:gd name="T4" fmla="*/ 838 w 887"/>
                <a:gd name="T5" fmla="*/ 49 h 237"/>
                <a:gd name="T6" fmla="*/ 653 w 887"/>
                <a:gd name="T7" fmla="*/ 237 h 237"/>
                <a:gd name="T8" fmla="*/ 346 w 887"/>
                <a:gd name="T9" fmla="*/ 237 h 237"/>
                <a:gd name="T10" fmla="*/ 346 w 887"/>
                <a:gd name="T11" fmla="*/ 237 h 237"/>
                <a:gd name="T12" fmla="*/ 0 w 887"/>
                <a:gd name="T13" fmla="*/ 237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7" h="237">
                  <a:moveTo>
                    <a:pt x="887" y="0"/>
                  </a:moveTo>
                  <a:lnTo>
                    <a:pt x="838" y="49"/>
                  </a:lnTo>
                  <a:lnTo>
                    <a:pt x="653" y="237"/>
                  </a:lnTo>
                  <a:lnTo>
                    <a:pt x="346" y="237"/>
                  </a:lnTo>
                  <a:lnTo>
                    <a:pt x="0" y="237"/>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7" name="Freeform 19"/>
            <p:cNvSpPr>
              <a:spLocks/>
            </p:cNvSpPr>
            <p:nvPr/>
          </p:nvSpPr>
          <p:spPr bwMode="auto">
            <a:xfrm>
              <a:off x="7702550" y="3067050"/>
              <a:ext cx="544513" cy="1588"/>
            </a:xfrm>
            <a:custGeom>
              <a:avLst/>
              <a:gdLst>
                <a:gd name="T0" fmla="*/ 343 w 343"/>
                <a:gd name="T1" fmla="*/ 0 h 1588"/>
                <a:gd name="T2" fmla="*/ 115 w 343"/>
                <a:gd name="T3" fmla="*/ 0 h 1588"/>
                <a:gd name="T4" fmla="*/ 0 w 343"/>
                <a:gd name="T5" fmla="*/ 0 h 1588"/>
                <a:gd name="T6" fmla="*/ 0 60000 65536"/>
                <a:gd name="T7" fmla="*/ 0 60000 65536"/>
                <a:gd name="T8" fmla="*/ 0 60000 65536"/>
              </a:gdLst>
              <a:ahLst/>
              <a:cxnLst>
                <a:cxn ang="T6">
                  <a:pos x="T0" y="T1"/>
                </a:cxn>
                <a:cxn ang="T7">
                  <a:pos x="T2" y="T3"/>
                </a:cxn>
                <a:cxn ang="T8">
                  <a:pos x="T4" y="T5"/>
                </a:cxn>
              </a:cxnLst>
              <a:rect l="0" t="0" r="r" b="b"/>
              <a:pathLst>
                <a:path w="343" h="1588">
                  <a:moveTo>
                    <a:pt x="343" y="0"/>
                  </a:moveTo>
                  <a:lnTo>
                    <a:pt x="115" y="0"/>
                  </a:lnTo>
                  <a:lnTo>
                    <a:pt x="0" y="0"/>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8" name="Freeform 20"/>
            <p:cNvSpPr>
              <a:spLocks/>
            </p:cNvSpPr>
            <p:nvPr/>
          </p:nvSpPr>
          <p:spPr bwMode="auto">
            <a:xfrm>
              <a:off x="8064500" y="2884488"/>
              <a:ext cx="857250" cy="1588"/>
            </a:xfrm>
            <a:custGeom>
              <a:avLst/>
              <a:gdLst>
                <a:gd name="T0" fmla="*/ 540 w 540"/>
                <a:gd name="T1" fmla="*/ 0 h 1588"/>
                <a:gd name="T2" fmla="*/ 537 w 540"/>
                <a:gd name="T3" fmla="*/ 0 h 1588"/>
                <a:gd name="T4" fmla="*/ 230 w 540"/>
                <a:gd name="T5" fmla="*/ 0 h 1588"/>
                <a:gd name="T6" fmla="*/ 3 w 540"/>
                <a:gd name="T7" fmla="*/ 0 h 1588"/>
                <a:gd name="T8" fmla="*/ 0 w 540"/>
                <a:gd name="T9" fmla="*/ 0 h 15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0" h="1588">
                  <a:moveTo>
                    <a:pt x="540" y="0"/>
                  </a:moveTo>
                  <a:lnTo>
                    <a:pt x="537" y="0"/>
                  </a:lnTo>
                  <a:lnTo>
                    <a:pt x="230" y="0"/>
                  </a:lnTo>
                  <a:lnTo>
                    <a:pt x="3" y="0"/>
                  </a:lnTo>
                  <a:lnTo>
                    <a:pt x="0" y="0"/>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9" name="Freeform 21"/>
            <p:cNvSpPr>
              <a:spLocks/>
            </p:cNvSpPr>
            <p:nvPr/>
          </p:nvSpPr>
          <p:spPr bwMode="auto">
            <a:xfrm>
              <a:off x="8135938" y="2806700"/>
              <a:ext cx="371475" cy="376238"/>
            </a:xfrm>
            <a:custGeom>
              <a:avLst/>
              <a:gdLst>
                <a:gd name="T0" fmla="*/ 234 w 234"/>
                <a:gd name="T1" fmla="*/ 0 h 237"/>
                <a:gd name="T2" fmla="*/ 185 w 234"/>
                <a:gd name="T3" fmla="*/ 49 h 237"/>
                <a:gd name="T4" fmla="*/ 70 w 234"/>
                <a:gd name="T5" fmla="*/ 164 h 237"/>
                <a:gd name="T6" fmla="*/ 0 w 234"/>
                <a:gd name="T7" fmla="*/ 237 h 2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237">
                  <a:moveTo>
                    <a:pt x="234" y="0"/>
                  </a:moveTo>
                  <a:lnTo>
                    <a:pt x="185" y="49"/>
                  </a:lnTo>
                  <a:lnTo>
                    <a:pt x="70" y="164"/>
                  </a:lnTo>
                  <a:lnTo>
                    <a:pt x="0" y="237"/>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0" name="Freeform 22"/>
            <p:cNvSpPr>
              <a:spLocks/>
            </p:cNvSpPr>
            <p:nvPr/>
          </p:nvSpPr>
          <p:spPr bwMode="auto">
            <a:xfrm>
              <a:off x="7885113" y="2806700"/>
              <a:ext cx="255588" cy="260350"/>
            </a:xfrm>
            <a:custGeom>
              <a:avLst/>
              <a:gdLst>
                <a:gd name="T0" fmla="*/ 161 w 161"/>
                <a:gd name="T1" fmla="*/ 0 h 164"/>
                <a:gd name="T2" fmla="*/ 116 w 161"/>
                <a:gd name="T3" fmla="*/ 49 h 164"/>
                <a:gd name="T4" fmla="*/ 0 w 161"/>
                <a:gd name="T5" fmla="*/ 164 h 164"/>
                <a:gd name="T6" fmla="*/ 0 60000 65536"/>
                <a:gd name="T7" fmla="*/ 0 60000 65536"/>
                <a:gd name="T8" fmla="*/ 0 60000 65536"/>
              </a:gdLst>
              <a:ahLst/>
              <a:cxnLst>
                <a:cxn ang="T6">
                  <a:pos x="T0" y="T1"/>
                </a:cxn>
                <a:cxn ang="T7">
                  <a:pos x="T2" y="T3"/>
                </a:cxn>
                <a:cxn ang="T8">
                  <a:pos x="T4" y="T5"/>
                </a:cxn>
              </a:cxnLst>
              <a:rect l="0" t="0" r="r" b="b"/>
              <a:pathLst>
                <a:path w="161" h="164">
                  <a:moveTo>
                    <a:pt x="161" y="0"/>
                  </a:moveTo>
                  <a:lnTo>
                    <a:pt x="116" y="49"/>
                  </a:lnTo>
                  <a:lnTo>
                    <a:pt x="0" y="164"/>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1" name="Line 23"/>
            <p:cNvSpPr>
              <a:spLocks noChangeShapeType="1"/>
            </p:cNvSpPr>
            <p:nvPr/>
          </p:nvSpPr>
          <p:spPr bwMode="auto">
            <a:xfrm>
              <a:off x="8623300" y="3187700"/>
              <a:ext cx="1588" cy="1592263"/>
            </a:xfrm>
            <a:prstGeom prst="line">
              <a:avLst/>
            </a:prstGeom>
            <a:noFill/>
            <a:ln w="13">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752" name="Freeform 24"/>
            <p:cNvSpPr>
              <a:spLocks/>
            </p:cNvSpPr>
            <p:nvPr/>
          </p:nvSpPr>
          <p:spPr bwMode="auto">
            <a:xfrm>
              <a:off x="8916988" y="2884488"/>
              <a:ext cx="1588" cy="1590675"/>
            </a:xfrm>
            <a:custGeom>
              <a:avLst/>
              <a:gdLst>
                <a:gd name="T0" fmla="*/ 0 w 1588"/>
                <a:gd name="T1" fmla="*/ 0 h 1002"/>
                <a:gd name="T2" fmla="*/ 0 w 1588"/>
                <a:gd name="T3" fmla="*/ 0 h 1002"/>
                <a:gd name="T4" fmla="*/ 0 w 1588"/>
                <a:gd name="T5" fmla="*/ 1002 h 1002"/>
                <a:gd name="T6" fmla="*/ 0 60000 65536"/>
                <a:gd name="T7" fmla="*/ 0 60000 65536"/>
                <a:gd name="T8" fmla="*/ 0 60000 65536"/>
              </a:gdLst>
              <a:ahLst/>
              <a:cxnLst>
                <a:cxn ang="T6">
                  <a:pos x="T0" y="T1"/>
                </a:cxn>
                <a:cxn ang="T7">
                  <a:pos x="T2" y="T3"/>
                </a:cxn>
                <a:cxn ang="T8">
                  <a:pos x="T4" y="T5"/>
                </a:cxn>
              </a:cxnLst>
              <a:rect l="0" t="0" r="r" b="b"/>
              <a:pathLst>
                <a:path w="1588" h="1002">
                  <a:moveTo>
                    <a:pt x="0" y="0"/>
                  </a:moveTo>
                  <a:lnTo>
                    <a:pt x="0" y="0"/>
                  </a:lnTo>
                  <a:lnTo>
                    <a:pt x="0" y="1002"/>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3" name="Line 25"/>
            <p:cNvSpPr>
              <a:spLocks noChangeShapeType="1"/>
            </p:cNvSpPr>
            <p:nvPr/>
          </p:nvSpPr>
          <p:spPr bwMode="auto">
            <a:xfrm>
              <a:off x="8135938" y="3187700"/>
              <a:ext cx="1588" cy="1592263"/>
            </a:xfrm>
            <a:prstGeom prst="line">
              <a:avLst/>
            </a:prstGeom>
            <a:noFill/>
            <a:ln w="13">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754" name="Oval 26"/>
            <p:cNvSpPr>
              <a:spLocks noChangeArrowheads="1"/>
            </p:cNvSpPr>
            <p:nvPr/>
          </p:nvSpPr>
          <p:spPr bwMode="auto">
            <a:xfrm>
              <a:off x="7899400" y="2903538"/>
              <a:ext cx="68263" cy="47625"/>
            </a:xfrm>
            <a:prstGeom prst="ellipse">
              <a:avLst/>
            </a:prstGeom>
            <a:solidFill>
              <a:srgbClr val="29AAE2"/>
            </a:solidFill>
            <a:ln w="13">
              <a:solidFill>
                <a:srgbClr val="29AAE2"/>
              </a:solidFill>
              <a:miter lim="800000"/>
              <a:headEnd/>
              <a:tailEnd/>
            </a:ln>
          </p:spPr>
          <p:txBody>
            <a:bodyPr/>
            <a:lstStyle/>
            <a:p>
              <a:endParaRPr lang="en-US"/>
            </a:p>
          </p:txBody>
        </p:sp>
        <p:sp>
          <p:nvSpPr>
            <p:cNvPr id="70755" name="Oval 27"/>
            <p:cNvSpPr>
              <a:spLocks noChangeArrowheads="1"/>
            </p:cNvSpPr>
            <p:nvPr/>
          </p:nvSpPr>
          <p:spPr bwMode="auto">
            <a:xfrm>
              <a:off x="8024813" y="3095625"/>
              <a:ext cx="68263" cy="49213"/>
            </a:xfrm>
            <a:prstGeom prst="ellipse">
              <a:avLst/>
            </a:prstGeom>
            <a:solidFill>
              <a:srgbClr val="ED1C24"/>
            </a:solidFill>
            <a:ln w="13">
              <a:solidFill>
                <a:srgbClr val="ED1C24"/>
              </a:solidFill>
              <a:miter lim="800000"/>
              <a:headEnd/>
              <a:tailEnd/>
            </a:ln>
          </p:spPr>
          <p:txBody>
            <a:bodyPr/>
            <a:lstStyle/>
            <a:p>
              <a:endParaRPr lang="en-US"/>
            </a:p>
          </p:txBody>
        </p:sp>
        <p:sp>
          <p:nvSpPr>
            <p:cNvPr id="70756" name="Oval 28"/>
            <p:cNvSpPr>
              <a:spLocks noChangeArrowheads="1"/>
            </p:cNvSpPr>
            <p:nvPr/>
          </p:nvSpPr>
          <p:spPr bwMode="auto">
            <a:xfrm>
              <a:off x="8237538" y="2927350"/>
              <a:ext cx="66675" cy="47625"/>
            </a:xfrm>
            <a:prstGeom prst="ellipse">
              <a:avLst/>
            </a:prstGeom>
            <a:solidFill>
              <a:srgbClr val="FBB040"/>
            </a:solidFill>
            <a:ln w="13">
              <a:solidFill>
                <a:srgbClr val="FBB040"/>
              </a:solidFill>
              <a:miter lim="800000"/>
              <a:headEnd/>
              <a:tailEnd/>
            </a:ln>
          </p:spPr>
          <p:txBody>
            <a:bodyPr/>
            <a:lstStyle/>
            <a:p>
              <a:endParaRPr lang="en-US"/>
            </a:p>
          </p:txBody>
        </p:sp>
        <p:sp>
          <p:nvSpPr>
            <p:cNvPr id="70757" name="Oval 29"/>
            <p:cNvSpPr>
              <a:spLocks noChangeArrowheads="1"/>
            </p:cNvSpPr>
            <p:nvPr/>
          </p:nvSpPr>
          <p:spPr bwMode="auto">
            <a:xfrm>
              <a:off x="8150225" y="2820988"/>
              <a:ext cx="63500" cy="49213"/>
            </a:xfrm>
            <a:prstGeom prst="ellipse">
              <a:avLst/>
            </a:prstGeom>
            <a:solidFill>
              <a:srgbClr val="39B54A"/>
            </a:solidFill>
            <a:ln w="13">
              <a:solidFill>
                <a:srgbClr val="39B54A"/>
              </a:solidFill>
              <a:miter lim="800000"/>
              <a:headEnd/>
              <a:tailEnd/>
            </a:ln>
          </p:spPr>
          <p:txBody>
            <a:bodyPr/>
            <a:lstStyle/>
            <a:p>
              <a:endParaRPr lang="en-US"/>
            </a:p>
          </p:txBody>
        </p:sp>
        <p:sp>
          <p:nvSpPr>
            <p:cNvPr id="70758" name="Oval 30"/>
            <p:cNvSpPr>
              <a:spLocks noChangeArrowheads="1"/>
            </p:cNvSpPr>
            <p:nvPr/>
          </p:nvSpPr>
          <p:spPr bwMode="auto">
            <a:xfrm>
              <a:off x="8512175" y="3009900"/>
              <a:ext cx="61913" cy="47625"/>
            </a:xfrm>
            <a:prstGeom prst="ellipse">
              <a:avLst/>
            </a:prstGeom>
            <a:solidFill>
              <a:srgbClr val="A97C50"/>
            </a:solidFill>
            <a:ln w="13">
              <a:solidFill>
                <a:srgbClr val="A97C50"/>
              </a:solidFill>
              <a:miter lim="800000"/>
              <a:headEnd/>
              <a:tailEnd/>
            </a:ln>
          </p:spPr>
          <p:txBody>
            <a:bodyPr/>
            <a:lstStyle/>
            <a:p>
              <a:endParaRPr lang="en-US"/>
            </a:p>
          </p:txBody>
        </p:sp>
        <p:sp>
          <p:nvSpPr>
            <p:cNvPr id="70759" name="Oval 31"/>
            <p:cNvSpPr>
              <a:spLocks noChangeArrowheads="1"/>
            </p:cNvSpPr>
            <p:nvPr/>
          </p:nvSpPr>
          <p:spPr bwMode="auto">
            <a:xfrm>
              <a:off x="8734425" y="2820988"/>
              <a:ext cx="61913" cy="49213"/>
            </a:xfrm>
            <a:prstGeom prst="ellipse">
              <a:avLst/>
            </a:prstGeom>
            <a:solidFill>
              <a:srgbClr val="662D91"/>
            </a:solidFill>
            <a:ln w="13">
              <a:solidFill>
                <a:srgbClr val="662D91"/>
              </a:solidFill>
              <a:miter lim="800000"/>
              <a:headEnd/>
              <a:tailEnd/>
            </a:ln>
          </p:spPr>
          <p:txBody>
            <a:bodyPr/>
            <a:lstStyle/>
            <a:p>
              <a:endParaRPr lang="en-US"/>
            </a:p>
          </p:txBody>
        </p:sp>
      </p:grpSp>
      <p:sp>
        <p:nvSpPr>
          <p:cNvPr id="70665" name="Line 32"/>
          <p:cNvSpPr>
            <a:spLocks noChangeShapeType="1"/>
          </p:cNvSpPr>
          <p:nvPr/>
        </p:nvSpPr>
        <p:spPr bwMode="auto">
          <a:xfrm>
            <a:off x="1641475" y="3636963"/>
            <a:ext cx="174625" cy="1587"/>
          </a:xfrm>
          <a:prstGeom prst="line">
            <a:avLst/>
          </a:prstGeom>
          <a:noFill/>
          <a:ln w="25">
            <a:solidFill>
              <a:srgbClr val="CCCCC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666" name="Line 34"/>
          <p:cNvSpPr>
            <a:spLocks noChangeShapeType="1"/>
          </p:cNvSpPr>
          <p:nvPr/>
        </p:nvSpPr>
        <p:spPr bwMode="auto">
          <a:xfrm>
            <a:off x="3508375" y="3622675"/>
            <a:ext cx="182563" cy="1588"/>
          </a:xfrm>
          <a:prstGeom prst="line">
            <a:avLst/>
          </a:prstGeom>
          <a:noFill/>
          <a:ln w="25">
            <a:solidFill>
              <a:srgbClr val="CCCCC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667" name="Freeform 35"/>
          <p:cNvSpPr>
            <a:spLocks/>
          </p:cNvSpPr>
          <p:nvPr/>
        </p:nvSpPr>
        <p:spPr bwMode="auto">
          <a:xfrm>
            <a:off x="3662363" y="3563938"/>
            <a:ext cx="95250" cy="111125"/>
          </a:xfrm>
          <a:custGeom>
            <a:avLst/>
            <a:gdLst>
              <a:gd name="T0" fmla="*/ 20 w 20"/>
              <a:gd name="T1" fmla="*/ 12 h 23"/>
              <a:gd name="T2" fmla="*/ 0 w 20"/>
              <a:gd name="T3" fmla="*/ 23 h 23"/>
              <a:gd name="T4" fmla="*/ 4 w 20"/>
              <a:gd name="T5" fmla="*/ 12 h 23"/>
              <a:gd name="T6" fmla="*/ 0 w 20"/>
              <a:gd name="T7" fmla="*/ 0 h 23"/>
              <a:gd name="T8" fmla="*/ 20 w 20"/>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3">
                <a:moveTo>
                  <a:pt x="20" y="12"/>
                </a:moveTo>
                <a:cubicBezTo>
                  <a:pt x="13" y="14"/>
                  <a:pt x="5" y="19"/>
                  <a:pt x="0" y="23"/>
                </a:cubicBezTo>
                <a:cubicBezTo>
                  <a:pt x="4" y="12"/>
                  <a:pt x="4" y="12"/>
                  <a:pt x="4" y="12"/>
                </a:cubicBezTo>
                <a:cubicBezTo>
                  <a:pt x="0" y="0"/>
                  <a:pt x="0" y="0"/>
                  <a:pt x="0" y="0"/>
                </a:cubicBezTo>
                <a:cubicBezTo>
                  <a:pt x="5" y="5"/>
                  <a:pt x="13" y="9"/>
                  <a:pt x="20" y="1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8" name="Line 36"/>
          <p:cNvSpPr>
            <a:spLocks noChangeShapeType="1"/>
          </p:cNvSpPr>
          <p:nvPr/>
        </p:nvSpPr>
        <p:spPr bwMode="auto">
          <a:xfrm>
            <a:off x="5378450" y="3602038"/>
            <a:ext cx="173038" cy="1587"/>
          </a:xfrm>
          <a:prstGeom prst="line">
            <a:avLst/>
          </a:prstGeom>
          <a:noFill/>
          <a:ln w="25">
            <a:solidFill>
              <a:srgbClr val="CCCCC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669" name="Line 38"/>
          <p:cNvSpPr>
            <a:spLocks noChangeShapeType="1"/>
          </p:cNvSpPr>
          <p:nvPr/>
        </p:nvSpPr>
        <p:spPr bwMode="auto">
          <a:xfrm>
            <a:off x="7248525" y="3587750"/>
            <a:ext cx="174625" cy="1588"/>
          </a:xfrm>
          <a:prstGeom prst="line">
            <a:avLst/>
          </a:prstGeom>
          <a:noFill/>
          <a:ln w="25">
            <a:solidFill>
              <a:srgbClr val="CCCCC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670" name="Freeform 39"/>
          <p:cNvSpPr>
            <a:spLocks/>
          </p:cNvSpPr>
          <p:nvPr/>
        </p:nvSpPr>
        <p:spPr bwMode="auto">
          <a:xfrm>
            <a:off x="7392988" y="3535363"/>
            <a:ext cx="101600" cy="106362"/>
          </a:xfrm>
          <a:custGeom>
            <a:avLst/>
            <a:gdLst>
              <a:gd name="T0" fmla="*/ 21 w 21"/>
              <a:gd name="T1" fmla="*/ 11 h 22"/>
              <a:gd name="T2" fmla="*/ 0 w 21"/>
              <a:gd name="T3" fmla="*/ 22 h 22"/>
              <a:gd name="T4" fmla="*/ 4 w 21"/>
              <a:gd name="T5" fmla="*/ 11 h 22"/>
              <a:gd name="T6" fmla="*/ 0 w 21"/>
              <a:gd name="T7" fmla="*/ 0 h 22"/>
              <a:gd name="T8" fmla="*/ 21 w 21"/>
              <a:gd name="T9" fmla="*/ 1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2">
                <a:moveTo>
                  <a:pt x="21" y="11"/>
                </a:moveTo>
                <a:cubicBezTo>
                  <a:pt x="14" y="14"/>
                  <a:pt x="5" y="18"/>
                  <a:pt x="0" y="22"/>
                </a:cubicBezTo>
                <a:cubicBezTo>
                  <a:pt x="4" y="11"/>
                  <a:pt x="4" y="11"/>
                  <a:pt x="4" y="11"/>
                </a:cubicBezTo>
                <a:cubicBezTo>
                  <a:pt x="0" y="0"/>
                  <a:pt x="0" y="0"/>
                  <a:pt x="0" y="0"/>
                </a:cubicBezTo>
                <a:cubicBezTo>
                  <a:pt x="5" y="4"/>
                  <a:pt x="14" y="8"/>
                  <a:pt x="21" y="1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0671" name="Group 236"/>
          <p:cNvGrpSpPr>
            <a:grpSpLocks/>
          </p:cNvGrpSpPr>
          <p:nvPr/>
        </p:nvGrpSpPr>
        <p:grpSpPr bwMode="auto">
          <a:xfrm>
            <a:off x="1785938" y="3246438"/>
            <a:ext cx="1655762" cy="939800"/>
            <a:chOff x="1785938" y="3246438"/>
            <a:chExt cx="1655763" cy="939800"/>
          </a:xfrm>
        </p:grpSpPr>
        <p:sp>
          <p:nvSpPr>
            <p:cNvPr id="70726" name="Line 6"/>
            <p:cNvSpPr>
              <a:spLocks noChangeShapeType="1"/>
            </p:cNvSpPr>
            <p:nvPr/>
          </p:nvSpPr>
          <p:spPr bwMode="auto">
            <a:xfrm>
              <a:off x="3440113" y="3246438"/>
              <a:ext cx="1588" cy="1588"/>
            </a:xfrm>
            <a:prstGeom prst="line">
              <a:avLst/>
            </a:prstGeom>
            <a:noFill/>
            <a:ln w="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727" name="Freeform 33"/>
            <p:cNvSpPr>
              <a:spLocks/>
            </p:cNvSpPr>
            <p:nvPr/>
          </p:nvSpPr>
          <p:spPr bwMode="auto">
            <a:xfrm>
              <a:off x="1785938" y="3582988"/>
              <a:ext cx="96838" cy="106363"/>
            </a:xfrm>
            <a:custGeom>
              <a:avLst/>
              <a:gdLst>
                <a:gd name="T0" fmla="*/ 20 w 20"/>
                <a:gd name="T1" fmla="*/ 11 h 22"/>
                <a:gd name="T2" fmla="*/ 0 w 20"/>
                <a:gd name="T3" fmla="*/ 22 h 22"/>
                <a:gd name="T4" fmla="*/ 4 w 20"/>
                <a:gd name="T5" fmla="*/ 11 h 22"/>
                <a:gd name="T6" fmla="*/ 0 w 20"/>
                <a:gd name="T7" fmla="*/ 0 h 22"/>
                <a:gd name="T8" fmla="*/ 20 w 20"/>
                <a:gd name="T9" fmla="*/ 1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2">
                  <a:moveTo>
                    <a:pt x="20" y="11"/>
                  </a:moveTo>
                  <a:cubicBezTo>
                    <a:pt x="14" y="14"/>
                    <a:pt x="5" y="18"/>
                    <a:pt x="0" y="22"/>
                  </a:cubicBezTo>
                  <a:cubicBezTo>
                    <a:pt x="4" y="11"/>
                    <a:pt x="4" y="11"/>
                    <a:pt x="4" y="11"/>
                  </a:cubicBezTo>
                  <a:cubicBezTo>
                    <a:pt x="0" y="0"/>
                    <a:pt x="0" y="0"/>
                    <a:pt x="0" y="0"/>
                  </a:cubicBezTo>
                  <a:cubicBezTo>
                    <a:pt x="5" y="4"/>
                    <a:pt x="14" y="8"/>
                    <a:pt x="20" y="1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28" name="Freeform 40"/>
            <p:cNvSpPr>
              <a:spLocks/>
            </p:cNvSpPr>
            <p:nvPr/>
          </p:nvSpPr>
          <p:spPr bwMode="auto">
            <a:xfrm>
              <a:off x="1979613" y="3265488"/>
              <a:ext cx="1408113" cy="920750"/>
            </a:xfrm>
            <a:custGeom>
              <a:avLst/>
              <a:gdLst>
                <a:gd name="T0" fmla="*/ 234 w 887"/>
                <a:gd name="T1" fmla="*/ 0 h 580"/>
                <a:gd name="T2" fmla="*/ 0 w 887"/>
                <a:gd name="T3" fmla="*/ 240 h 580"/>
                <a:gd name="T4" fmla="*/ 0 w 887"/>
                <a:gd name="T5" fmla="*/ 580 h 580"/>
                <a:gd name="T6" fmla="*/ 653 w 887"/>
                <a:gd name="T7" fmla="*/ 580 h 580"/>
                <a:gd name="T8" fmla="*/ 887 w 887"/>
                <a:gd name="T9" fmla="*/ 343 h 580"/>
                <a:gd name="T10" fmla="*/ 887 w 887"/>
                <a:gd name="T11" fmla="*/ 0 h 580"/>
                <a:gd name="T12" fmla="*/ 234 w 887"/>
                <a:gd name="T13" fmla="*/ 0 h 5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7" h="580">
                  <a:moveTo>
                    <a:pt x="234" y="0"/>
                  </a:moveTo>
                  <a:lnTo>
                    <a:pt x="0" y="240"/>
                  </a:lnTo>
                  <a:lnTo>
                    <a:pt x="0" y="580"/>
                  </a:lnTo>
                  <a:lnTo>
                    <a:pt x="653" y="580"/>
                  </a:lnTo>
                  <a:lnTo>
                    <a:pt x="887" y="343"/>
                  </a:lnTo>
                  <a:lnTo>
                    <a:pt x="887" y="0"/>
                  </a:lnTo>
                  <a:lnTo>
                    <a:pt x="234" y="0"/>
                  </a:lnTo>
                  <a:close/>
                </a:path>
              </a:pathLst>
            </a:custGeom>
            <a:solidFill>
              <a:srgbClr val="CCCCCC"/>
            </a:solidFill>
            <a:ln w="13" cap="flat">
              <a:solidFill>
                <a:srgbClr val="666666"/>
              </a:solidFill>
              <a:prstDash val="solid"/>
              <a:miter lim="800000"/>
              <a:headEnd/>
              <a:tailEnd/>
            </a:ln>
          </p:spPr>
          <p:txBody>
            <a:bodyPr/>
            <a:lstStyle/>
            <a:p>
              <a:endParaRPr lang="en-US"/>
            </a:p>
          </p:txBody>
        </p:sp>
        <p:sp>
          <p:nvSpPr>
            <p:cNvPr id="70729" name="Freeform 41"/>
            <p:cNvSpPr>
              <a:spLocks/>
            </p:cNvSpPr>
            <p:nvPr/>
          </p:nvSpPr>
          <p:spPr bwMode="auto">
            <a:xfrm>
              <a:off x="1979613" y="3265488"/>
              <a:ext cx="1408113" cy="381000"/>
            </a:xfrm>
            <a:custGeom>
              <a:avLst/>
              <a:gdLst>
                <a:gd name="T0" fmla="*/ 887 w 887"/>
                <a:gd name="T1" fmla="*/ 0 h 240"/>
                <a:gd name="T2" fmla="*/ 653 w 887"/>
                <a:gd name="T3" fmla="*/ 240 h 240"/>
                <a:gd name="T4" fmla="*/ 0 w 887"/>
                <a:gd name="T5" fmla="*/ 240 h 240"/>
                <a:gd name="T6" fmla="*/ 0 60000 65536"/>
                <a:gd name="T7" fmla="*/ 0 60000 65536"/>
                <a:gd name="T8" fmla="*/ 0 60000 65536"/>
              </a:gdLst>
              <a:ahLst/>
              <a:cxnLst>
                <a:cxn ang="T6">
                  <a:pos x="T0" y="T1"/>
                </a:cxn>
                <a:cxn ang="T7">
                  <a:pos x="T2" y="T3"/>
                </a:cxn>
                <a:cxn ang="T8">
                  <a:pos x="T4" y="T5"/>
                </a:cxn>
              </a:cxnLst>
              <a:rect l="0" t="0" r="r" b="b"/>
              <a:pathLst>
                <a:path w="887" h="240">
                  <a:moveTo>
                    <a:pt x="887" y="0"/>
                  </a:moveTo>
                  <a:lnTo>
                    <a:pt x="653" y="240"/>
                  </a:lnTo>
                  <a:lnTo>
                    <a:pt x="0" y="240"/>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0" name="Freeform 42"/>
            <p:cNvSpPr>
              <a:spLocks/>
            </p:cNvSpPr>
            <p:nvPr/>
          </p:nvSpPr>
          <p:spPr bwMode="auto">
            <a:xfrm>
              <a:off x="1979613" y="3376613"/>
              <a:ext cx="1408113" cy="376238"/>
            </a:xfrm>
            <a:custGeom>
              <a:avLst/>
              <a:gdLst>
                <a:gd name="T0" fmla="*/ 887 w 887"/>
                <a:gd name="T1" fmla="*/ 0 h 237"/>
                <a:gd name="T2" fmla="*/ 653 w 887"/>
                <a:gd name="T3" fmla="*/ 237 h 237"/>
                <a:gd name="T4" fmla="*/ 0 w 887"/>
                <a:gd name="T5" fmla="*/ 237 h 237"/>
                <a:gd name="T6" fmla="*/ 0 60000 65536"/>
                <a:gd name="T7" fmla="*/ 0 60000 65536"/>
                <a:gd name="T8" fmla="*/ 0 60000 65536"/>
              </a:gdLst>
              <a:ahLst/>
              <a:cxnLst>
                <a:cxn ang="T6">
                  <a:pos x="T0" y="T1"/>
                </a:cxn>
                <a:cxn ang="T7">
                  <a:pos x="T2" y="T3"/>
                </a:cxn>
                <a:cxn ang="T8">
                  <a:pos x="T4" y="T5"/>
                </a:cxn>
              </a:cxnLst>
              <a:rect l="0" t="0" r="r" b="b"/>
              <a:pathLst>
                <a:path w="887" h="237">
                  <a:moveTo>
                    <a:pt x="887" y="0"/>
                  </a:moveTo>
                  <a:lnTo>
                    <a:pt x="653" y="237"/>
                  </a:lnTo>
                  <a:lnTo>
                    <a:pt x="0" y="237"/>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1" name="Freeform 43"/>
            <p:cNvSpPr>
              <a:spLocks/>
            </p:cNvSpPr>
            <p:nvPr/>
          </p:nvSpPr>
          <p:spPr bwMode="auto">
            <a:xfrm>
              <a:off x="1979613" y="3481388"/>
              <a:ext cx="1408113" cy="381000"/>
            </a:xfrm>
            <a:custGeom>
              <a:avLst/>
              <a:gdLst>
                <a:gd name="T0" fmla="*/ 887 w 887"/>
                <a:gd name="T1" fmla="*/ 0 h 240"/>
                <a:gd name="T2" fmla="*/ 653 w 887"/>
                <a:gd name="T3" fmla="*/ 240 h 240"/>
                <a:gd name="T4" fmla="*/ 0 w 887"/>
                <a:gd name="T5" fmla="*/ 240 h 240"/>
                <a:gd name="T6" fmla="*/ 0 60000 65536"/>
                <a:gd name="T7" fmla="*/ 0 60000 65536"/>
                <a:gd name="T8" fmla="*/ 0 60000 65536"/>
              </a:gdLst>
              <a:ahLst/>
              <a:cxnLst>
                <a:cxn ang="T6">
                  <a:pos x="T0" y="T1"/>
                </a:cxn>
                <a:cxn ang="T7">
                  <a:pos x="T2" y="T3"/>
                </a:cxn>
                <a:cxn ang="T8">
                  <a:pos x="T4" y="T5"/>
                </a:cxn>
              </a:cxnLst>
              <a:rect l="0" t="0" r="r" b="b"/>
              <a:pathLst>
                <a:path w="887" h="240">
                  <a:moveTo>
                    <a:pt x="887" y="0"/>
                  </a:moveTo>
                  <a:lnTo>
                    <a:pt x="653" y="240"/>
                  </a:lnTo>
                  <a:lnTo>
                    <a:pt x="0" y="240"/>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2" name="Freeform 44"/>
            <p:cNvSpPr>
              <a:spLocks/>
            </p:cNvSpPr>
            <p:nvPr/>
          </p:nvSpPr>
          <p:spPr bwMode="auto">
            <a:xfrm>
              <a:off x="1979613" y="3592513"/>
              <a:ext cx="1408113" cy="376238"/>
            </a:xfrm>
            <a:custGeom>
              <a:avLst/>
              <a:gdLst>
                <a:gd name="T0" fmla="*/ 887 w 887"/>
                <a:gd name="T1" fmla="*/ 0 h 237"/>
                <a:gd name="T2" fmla="*/ 653 w 887"/>
                <a:gd name="T3" fmla="*/ 237 h 237"/>
                <a:gd name="T4" fmla="*/ 0 w 887"/>
                <a:gd name="T5" fmla="*/ 237 h 237"/>
                <a:gd name="T6" fmla="*/ 0 60000 65536"/>
                <a:gd name="T7" fmla="*/ 0 60000 65536"/>
                <a:gd name="T8" fmla="*/ 0 60000 65536"/>
              </a:gdLst>
              <a:ahLst/>
              <a:cxnLst>
                <a:cxn ang="T6">
                  <a:pos x="T0" y="T1"/>
                </a:cxn>
                <a:cxn ang="T7">
                  <a:pos x="T2" y="T3"/>
                </a:cxn>
                <a:cxn ang="T8">
                  <a:pos x="T4" y="T5"/>
                </a:cxn>
              </a:cxnLst>
              <a:rect l="0" t="0" r="r" b="b"/>
              <a:pathLst>
                <a:path w="887" h="237">
                  <a:moveTo>
                    <a:pt x="887" y="0"/>
                  </a:moveTo>
                  <a:lnTo>
                    <a:pt x="653" y="237"/>
                  </a:lnTo>
                  <a:lnTo>
                    <a:pt x="0" y="237"/>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3" name="Freeform 45"/>
            <p:cNvSpPr>
              <a:spLocks/>
            </p:cNvSpPr>
            <p:nvPr/>
          </p:nvSpPr>
          <p:spPr bwMode="auto">
            <a:xfrm>
              <a:off x="1979613" y="3698875"/>
              <a:ext cx="1408113" cy="381000"/>
            </a:xfrm>
            <a:custGeom>
              <a:avLst/>
              <a:gdLst>
                <a:gd name="T0" fmla="*/ 887 w 887"/>
                <a:gd name="T1" fmla="*/ 0 h 240"/>
                <a:gd name="T2" fmla="*/ 653 w 887"/>
                <a:gd name="T3" fmla="*/ 240 h 240"/>
                <a:gd name="T4" fmla="*/ 0 w 887"/>
                <a:gd name="T5" fmla="*/ 240 h 240"/>
                <a:gd name="T6" fmla="*/ 0 60000 65536"/>
                <a:gd name="T7" fmla="*/ 0 60000 65536"/>
                <a:gd name="T8" fmla="*/ 0 60000 65536"/>
              </a:gdLst>
              <a:ahLst/>
              <a:cxnLst>
                <a:cxn ang="T6">
                  <a:pos x="T0" y="T1"/>
                </a:cxn>
                <a:cxn ang="T7">
                  <a:pos x="T2" y="T3"/>
                </a:cxn>
                <a:cxn ang="T8">
                  <a:pos x="T4" y="T5"/>
                </a:cxn>
              </a:cxnLst>
              <a:rect l="0" t="0" r="r" b="b"/>
              <a:pathLst>
                <a:path w="887" h="240">
                  <a:moveTo>
                    <a:pt x="887" y="0"/>
                  </a:moveTo>
                  <a:lnTo>
                    <a:pt x="653" y="240"/>
                  </a:lnTo>
                  <a:lnTo>
                    <a:pt x="0" y="240"/>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4" name="Line 46"/>
            <p:cNvSpPr>
              <a:spLocks noChangeShapeType="1"/>
            </p:cNvSpPr>
            <p:nvPr/>
          </p:nvSpPr>
          <p:spPr bwMode="auto">
            <a:xfrm>
              <a:off x="3016250" y="3646488"/>
              <a:ext cx="1588" cy="539750"/>
            </a:xfrm>
            <a:prstGeom prst="line">
              <a:avLst/>
            </a:prstGeom>
            <a:noFill/>
            <a:ln w="13">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672" name="Group 238"/>
          <p:cNvGrpSpPr>
            <a:grpSpLocks/>
          </p:cNvGrpSpPr>
          <p:nvPr/>
        </p:nvGrpSpPr>
        <p:grpSpPr bwMode="auto">
          <a:xfrm>
            <a:off x="3849688" y="3265488"/>
            <a:ext cx="1403350" cy="920750"/>
            <a:chOff x="3849688" y="3265488"/>
            <a:chExt cx="1403350" cy="920750"/>
          </a:xfrm>
        </p:grpSpPr>
        <p:sp>
          <p:nvSpPr>
            <p:cNvPr id="70707" name="Freeform 47"/>
            <p:cNvSpPr>
              <a:spLocks/>
            </p:cNvSpPr>
            <p:nvPr/>
          </p:nvSpPr>
          <p:spPr bwMode="auto">
            <a:xfrm>
              <a:off x="5180013" y="3265488"/>
              <a:ext cx="73025" cy="622300"/>
            </a:xfrm>
            <a:custGeom>
              <a:avLst/>
              <a:gdLst>
                <a:gd name="T0" fmla="*/ 0 w 46"/>
                <a:gd name="T1" fmla="*/ 48 h 392"/>
                <a:gd name="T2" fmla="*/ 46 w 46"/>
                <a:gd name="T3" fmla="*/ 0 h 392"/>
                <a:gd name="T4" fmla="*/ 46 w 46"/>
                <a:gd name="T5" fmla="*/ 343 h 392"/>
                <a:gd name="T6" fmla="*/ 0 w 46"/>
                <a:gd name="T7" fmla="*/ 392 h 392"/>
                <a:gd name="T8" fmla="*/ 0 w 46"/>
                <a:gd name="T9" fmla="*/ 389 h 392"/>
                <a:gd name="T10" fmla="*/ 0 w 46"/>
                <a:gd name="T11" fmla="*/ 48 h 392"/>
                <a:gd name="T12" fmla="*/ 0 w 46"/>
                <a:gd name="T13" fmla="*/ 48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92">
                  <a:moveTo>
                    <a:pt x="0" y="48"/>
                  </a:moveTo>
                  <a:lnTo>
                    <a:pt x="46" y="0"/>
                  </a:lnTo>
                  <a:lnTo>
                    <a:pt x="46" y="343"/>
                  </a:lnTo>
                  <a:lnTo>
                    <a:pt x="0" y="392"/>
                  </a:lnTo>
                  <a:lnTo>
                    <a:pt x="0" y="389"/>
                  </a:lnTo>
                  <a:lnTo>
                    <a:pt x="0" y="48"/>
                  </a:lnTo>
                  <a:close/>
                </a:path>
              </a:pathLst>
            </a:custGeom>
            <a:solidFill>
              <a:srgbClr val="F8EB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08" name="Freeform 48"/>
            <p:cNvSpPr>
              <a:spLocks/>
            </p:cNvSpPr>
            <p:nvPr/>
          </p:nvSpPr>
          <p:spPr bwMode="auto">
            <a:xfrm>
              <a:off x="4689475" y="3265488"/>
              <a:ext cx="563563" cy="76200"/>
            </a:xfrm>
            <a:custGeom>
              <a:avLst/>
              <a:gdLst>
                <a:gd name="T0" fmla="*/ 355 w 355"/>
                <a:gd name="T1" fmla="*/ 0 h 48"/>
                <a:gd name="T2" fmla="*/ 309 w 355"/>
                <a:gd name="T3" fmla="*/ 48 h 48"/>
                <a:gd name="T4" fmla="*/ 0 w 355"/>
                <a:gd name="T5" fmla="*/ 48 h 48"/>
                <a:gd name="T6" fmla="*/ 48 w 355"/>
                <a:gd name="T7" fmla="*/ 0 h 48"/>
                <a:gd name="T8" fmla="*/ 355 w 355"/>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5" h="48">
                  <a:moveTo>
                    <a:pt x="355" y="0"/>
                  </a:moveTo>
                  <a:lnTo>
                    <a:pt x="309" y="48"/>
                  </a:lnTo>
                  <a:lnTo>
                    <a:pt x="0" y="48"/>
                  </a:lnTo>
                  <a:lnTo>
                    <a:pt x="48" y="0"/>
                  </a:lnTo>
                  <a:lnTo>
                    <a:pt x="355" y="0"/>
                  </a:lnTo>
                  <a:close/>
                </a:path>
              </a:pathLst>
            </a:custGeom>
            <a:solidFill>
              <a:srgbClr val="F8EB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09" name="Freeform 49"/>
            <p:cNvSpPr>
              <a:spLocks/>
            </p:cNvSpPr>
            <p:nvPr/>
          </p:nvSpPr>
          <p:spPr bwMode="auto">
            <a:xfrm>
              <a:off x="4881563" y="3341688"/>
              <a:ext cx="298450" cy="844550"/>
            </a:xfrm>
            <a:custGeom>
              <a:avLst/>
              <a:gdLst>
                <a:gd name="T0" fmla="*/ 188 w 188"/>
                <a:gd name="T1" fmla="*/ 344 h 532"/>
                <a:gd name="T2" fmla="*/ 0 w 188"/>
                <a:gd name="T3" fmla="*/ 532 h 532"/>
                <a:gd name="T4" fmla="*/ 0 w 188"/>
                <a:gd name="T5" fmla="*/ 192 h 532"/>
                <a:gd name="T6" fmla="*/ 0 w 188"/>
                <a:gd name="T7" fmla="*/ 192 h 532"/>
                <a:gd name="T8" fmla="*/ 188 w 188"/>
                <a:gd name="T9" fmla="*/ 0 h 532"/>
                <a:gd name="T10" fmla="*/ 188 w 188"/>
                <a:gd name="T11" fmla="*/ 341 h 532"/>
                <a:gd name="T12" fmla="*/ 188 w 188"/>
                <a:gd name="T13" fmla="*/ 344 h 5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532">
                  <a:moveTo>
                    <a:pt x="188" y="344"/>
                  </a:moveTo>
                  <a:lnTo>
                    <a:pt x="0" y="532"/>
                  </a:lnTo>
                  <a:lnTo>
                    <a:pt x="0" y="192"/>
                  </a:lnTo>
                  <a:lnTo>
                    <a:pt x="188" y="0"/>
                  </a:lnTo>
                  <a:lnTo>
                    <a:pt x="188" y="341"/>
                  </a:lnTo>
                  <a:lnTo>
                    <a:pt x="188" y="344"/>
                  </a:lnTo>
                  <a:close/>
                </a:path>
              </a:pathLst>
            </a:custGeom>
            <a:solidFill>
              <a:srgbClr val="CFC7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10" name="Freeform 50"/>
            <p:cNvSpPr>
              <a:spLocks/>
            </p:cNvSpPr>
            <p:nvPr/>
          </p:nvSpPr>
          <p:spPr bwMode="auto">
            <a:xfrm>
              <a:off x="4394200" y="3341688"/>
              <a:ext cx="785813" cy="304800"/>
            </a:xfrm>
            <a:custGeom>
              <a:avLst/>
              <a:gdLst>
                <a:gd name="T0" fmla="*/ 495 w 495"/>
                <a:gd name="T1" fmla="*/ 0 h 192"/>
                <a:gd name="T2" fmla="*/ 307 w 495"/>
                <a:gd name="T3" fmla="*/ 192 h 192"/>
                <a:gd name="T4" fmla="*/ 0 w 495"/>
                <a:gd name="T5" fmla="*/ 192 h 192"/>
                <a:gd name="T6" fmla="*/ 0 w 495"/>
                <a:gd name="T7" fmla="*/ 192 h 192"/>
                <a:gd name="T8" fmla="*/ 73 w 495"/>
                <a:gd name="T9" fmla="*/ 119 h 192"/>
                <a:gd name="T10" fmla="*/ 186 w 495"/>
                <a:gd name="T11" fmla="*/ 0 h 192"/>
                <a:gd name="T12" fmla="*/ 495 w 495"/>
                <a:gd name="T13" fmla="*/ 0 h 192"/>
                <a:gd name="T14" fmla="*/ 495 w 495"/>
                <a:gd name="T15" fmla="*/ 0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5" h="192">
                  <a:moveTo>
                    <a:pt x="495" y="0"/>
                  </a:moveTo>
                  <a:lnTo>
                    <a:pt x="307" y="192"/>
                  </a:lnTo>
                  <a:lnTo>
                    <a:pt x="0" y="192"/>
                  </a:lnTo>
                  <a:lnTo>
                    <a:pt x="73" y="119"/>
                  </a:lnTo>
                  <a:lnTo>
                    <a:pt x="186" y="0"/>
                  </a:lnTo>
                  <a:lnTo>
                    <a:pt x="495" y="0"/>
                  </a:lnTo>
                  <a:close/>
                </a:path>
              </a:pathLst>
            </a:custGeom>
            <a:solidFill>
              <a:srgbClr val="CFC7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11" name="Freeform 51"/>
            <p:cNvSpPr>
              <a:spLocks/>
            </p:cNvSpPr>
            <p:nvPr/>
          </p:nvSpPr>
          <p:spPr bwMode="auto">
            <a:xfrm>
              <a:off x="4394200" y="3646488"/>
              <a:ext cx="487363" cy="539750"/>
            </a:xfrm>
            <a:custGeom>
              <a:avLst/>
              <a:gdLst>
                <a:gd name="T0" fmla="*/ 307 w 307"/>
                <a:gd name="T1" fmla="*/ 0 h 340"/>
                <a:gd name="T2" fmla="*/ 307 w 307"/>
                <a:gd name="T3" fmla="*/ 340 h 340"/>
                <a:gd name="T4" fmla="*/ 0 w 307"/>
                <a:gd name="T5" fmla="*/ 340 h 340"/>
                <a:gd name="T6" fmla="*/ 0 w 307"/>
                <a:gd name="T7" fmla="*/ 0 h 340"/>
                <a:gd name="T8" fmla="*/ 0 w 307"/>
                <a:gd name="T9" fmla="*/ 0 h 340"/>
                <a:gd name="T10" fmla="*/ 307 w 307"/>
                <a:gd name="T11" fmla="*/ 0 h 340"/>
                <a:gd name="T12" fmla="*/ 307 w 307"/>
                <a:gd name="T13" fmla="*/ 0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340">
                  <a:moveTo>
                    <a:pt x="307" y="0"/>
                  </a:moveTo>
                  <a:lnTo>
                    <a:pt x="307" y="340"/>
                  </a:lnTo>
                  <a:lnTo>
                    <a:pt x="0" y="340"/>
                  </a:lnTo>
                  <a:lnTo>
                    <a:pt x="0" y="0"/>
                  </a:lnTo>
                  <a:lnTo>
                    <a:pt x="307" y="0"/>
                  </a:lnTo>
                  <a:close/>
                </a:path>
              </a:pathLst>
            </a:custGeom>
            <a:solidFill>
              <a:srgbClr val="CFC7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12" name="Freeform 52"/>
            <p:cNvSpPr>
              <a:spLocks/>
            </p:cNvSpPr>
            <p:nvPr/>
          </p:nvSpPr>
          <p:spPr bwMode="auto">
            <a:xfrm>
              <a:off x="4327525" y="3265488"/>
              <a:ext cx="438150" cy="76200"/>
            </a:xfrm>
            <a:custGeom>
              <a:avLst/>
              <a:gdLst>
                <a:gd name="T0" fmla="*/ 276 w 276"/>
                <a:gd name="T1" fmla="*/ 0 h 48"/>
                <a:gd name="T2" fmla="*/ 228 w 276"/>
                <a:gd name="T3" fmla="*/ 48 h 48"/>
                <a:gd name="T4" fmla="*/ 0 w 276"/>
                <a:gd name="T5" fmla="*/ 48 h 48"/>
                <a:gd name="T6" fmla="*/ 48 w 276"/>
                <a:gd name="T7" fmla="*/ 0 h 48"/>
                <a:gd name="T8" fmla="*/ 276 w 276"/>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8">
                  <a:moveTo>
                    <a:pt x="276" y="0"/>
                  </a:moveTo>
                  <a:lnTo>
                    <a:pt x="228" y="48"/>
                  </a:lnTo>
                  <a:lnTo>
                    <a:pt x="0" y="48"/>
                  </a:lnTo>
                  <a:lnTo>
                    <a:pt x="48" y="0"/>
                  </a:lnTo>
                  <a:lnTo>
                    <a:pt x="276" y="0"/>
                  </a:lnTo>
                  <a:close/>
                </a:path>
              </a:pathLst>
            </a:custGeom>
            <a:solidFill>
              <a:srgbClr val="D2E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13" name="Freeform 53"/>
            <p:cNvSpPr>
              <a:spLocks/>
            </p:cNvSpPr>
            <p:nvPr/>
          </p:nvSpPr>
          <p:spPr bwMode="auto">
            <a:xfrm>
              <a:off x="4143375" y="3341688"/>
              <a:ext cx="546100" cy="188913"/>
            </a:xfrm>
            <a:custGeom>
              <a:avLst/>
              <a:gdLst>
                <a:gd name="T0" fmla="*/ 344 w 344"/>
                <a:gd name="T1" fmla="*/ 0 h 119"/>
                <a:gd name="T2" fmla="*/ 231 w 344"/>
                <a:gd name="T3" fmla="*/ 119 h 119"/>
                <a:gd name="T4" fmla="*/ 0 w 344"/>
                <a:gd name="T5" fmla="*/ 119 h 119"/>
                <a:gd name="T6" fmla="*/ 116 w 344"/>
                <a:gd name="T7" fmla="*/ 0 h 119"/>
                <a:gd name="T8" fmla="*/ 344 w 344"/>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4" h="119">
                  <a:moveTo>
                    <a:pt x="344" y="0"/>
                  </a:moveTo>
                  <a:lnTo>
                    <a:pt x="231" y="119"/>
                  </a:lnTo>
                  <a:lnTo>
                    <a:pt x="0" y="119"/>
                  </a:lnTo>
                  <a:lnTo>
                    <a:pt x="116" y="0"/>
                  </a:lnTo>
                  <a:lnTo>
                    <a:pt x="344" y="0"/>
                  </a:lnTo>
                  <a:close/>
                </a:path>
              </a:pathLst>
            </a:custGeom>
            <a:solidFill>
              <a:srgbClr val="FDFA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14" name="Freeform 54"/>
            <p:cNvSpPr>
              <a:spLocks/>
            </p:cNvSpPr>
            <p:nvPr/>
          </p:nvSpPr>
          <p:spPr bwMode="auto">
            <a:xfrm>
              <a:off x="3849688" y="3525838"/>
              <a:ext cx="660400" cy="120650"/>
            </a:xfrm>
            <a:custGeom>
              <a:avLst/>
              <a:gdLst>
                <a:gd name="T0" fmla="*/ 416 w 416"/>
                <a:gd name="T1" fmla="*/ 3 h 76"/>
                <a:gd name="T2" fmla="*/ 343 w 416"/>
                <a:gd name="T3" fmla="*/ 76 h 76"/>
                <a:gd name="T4" fmla="*/ 0 w 416"/>
                <a:gd name="T5" fmla="*/ 76 h 76"/>
                <a:gd name="T6" fmla="*/ 70 w 416"/>
                <a:gd name="T7" fmla="*/ 0 h 76"/>
                <a:gd name="T8" fmla="*/ 73 w 416"/>
                <a:gd name="T9" fmla="*/ 3 h 76"/>
                <a:gd name="T10" fmla="*/ 185 w 416"/>
                <a:gd name="T11" fmla="*/ 3 h 76"/>
                <a:gd name="T12" fmla="*/ 416 w 416"/>
                <a:gd name="T13" fmla="*/ 3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6" h="76">
                  <a:moveTo>
                    <a:pt x="416" y="3"/>
                  </a:moveTo>
                  <a:lnTo>
                    <a:pt x="343" y="76"/>
                  </a:lnTo>
                  <a:lnTo>
                    <a:pt x="0" y="76"/>
                  </a:lnTo>
                  <a:lnTo>
                    <a:pt x="70" y="0"/>
                  </a:lnTo>
                  <a:lnTo>
                    <a:pt x="73" y="3"/>
                  </a:lnTo>
                  <a:lnTo>
                    <a:pt x="185" y="3"/>
                  </a:lnTo>
                  <a:lnTo>
                    <a:pt x="416" y="3"/>
                  </a:lnTo>
                  <a:close/>
                </a:path>
              </a:pathLst>
            </a:custGeom>
            <a:solidFill>
              <a:srgbClr val="F5C3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15" name="Freeform 55"/>
            <p:cNvSpPr>
              <a:spLocks/>
            </p:cNvSpPr>
            <p:nvPr/>
          </p:nvSpPr>
          <p:spPr bwMode="auto">
            <a:xfrm>
              <a:off x="3960813" y="3265488"/>
              <a:ext cx="442913" cy="265113"/>
            </a:xfrm>
            <a:custGeom>
              <a:avLst/>
              <a:gdLst>
                <a:gd name="T0" fmla="*/ 231 w 279"/>
                <a:gd name="T1" fmla="*/ 48 h 167"/>
                <a:gd name="T2" fmla="*/ 115 w 279"/>
                <a:gd name="T3" fmla="*/ 167 h 167"/>
                <a:gd name="T4" fmla="*/ 3 w 279"/>
                <a:gd name="T5" fmla="*/ 167 h 167"/>
                <a:gd name="T6" fmla="*/ 0 w 279"/>
                <a:gd name="T7" fmla="*/ 164 h 167"/>
                <a:gd name="T8" fmla="*/ 164 w 279"/>
                <a:gd name="T9" fmla="*/ 0 h 167"/>
                <a:gd name="T10" fmla="*/ 279 w 279"/>
                <a:gd name="T11" fmla="*/ 0 h 167"/>
                <a:gd name="T12" fmla="*/ 231 w 279"/>
                <a:gd name="T13" fmla="*/ 48 h 1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9" h="167">
                  <a:moveTo>
                    <a:pt x="231" y="48"/>
                  </a:moveTo>
                  <a:lnTo>
                    <a:pt x="115" y="167"/>
                  </a:lnTo>
                  <a:lnTo>
                    <a:pt x="3" y="167"/>
                  </a:lnTo>
                  <a:lnTo>
                    <a:pt x="0" y="164"/>
                  </a:lnTo>
                  <a:lnTo>
                    <a:pt x="164" y="0"/>
                  </a:lnTo>
                  <a:lnTo>
                    <a:pt x="279" y="0"/>
                  </a:lnTo>
                  <a:lnTo>
                    <a:pt x="231" y="48"/>
                  </a:lnTo>
                  <a:close/>
                </a:path>
              </a:pathLst>
            </a:custGeom>
            <a:solidFill>
              <a:srgbClr val="D5ED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16" name="Freeform 56"/>
            <p:cNvSpPr>
              <a:spLocks/>
            </p:cNvSpPr>
            <p:nvPr/>
          </p:nvSpPr>
          <p:spPr bwMode="auto">
            <a:xfrm>
              <a:off x="3849688" y="3646488"/>
              <a:ext cx="544513" cy="539750"/>
            </a:xfrm>
            <a:custGeom>
              <a:avLst/>
              <a:gdLst>
                <a:gd name="T0" fmla="*/ 343 w 343"/>
                <a:gd name="T1" fmla="*/ 0 h 340"/>
                <a:gd name="T2" fmla="*/ 343 w 343"/>
                <a:gd name="T3" fmla="*/ 340 h 340"/>
                <a:gd name="T4" fmla="*/ 0 w 343"/>
                <a:gd name="T5" fmla="*/ 340 h 340"/>
                <a:gd name="T6" fmla="*/ 0 w 343"/>
                <a:gd name="T7" fmla="*/ 0 h 340"/>
                <a:gd name="T8" fmla="*/ 343 w 343"/>
                <a:gd name="T9" fmla="*/ 0 h 340"/>
                <a:gd name="T10" fmla="*/ 343 w 343"/>
                <a:gd name="T11" fmla="*/ 0 h 340"/>
                <a:gd name="T12" fmla="*/ 343 w 343"/>
                <a:gd name="T13" fmla="*/ 0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3" h="340">
                  <a:moveTo>
                    <a:pt x="343" y="0"/>
                  </a:moveTo>
                  <a:lnTo>
                    <a:pt x="343" y="340"/>
                  </a:lnTo>
                  <a:lnTo>
                    <a:pt x="0" y="340"/>
                  </a:lnTo>
                  <a:lnTo>
                    <a:pt x="0" y="0"/>
                  </a:lnTo>
                  <a:lnTo>
                    <a:pt x="343" y="0"/>
                  </a:lnTo>
                  <a:close/>
                </a:path>
              </a:pathLst>
            </a:custGeom>
            <a:solidFill>
              <a:srgbClr val="F5C3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17" name="Freeform 57"/>
            <p:cNvSpPr>
              <a:spLocks/>
            </p:cNvSpPr>
            <p:nvPr/>
          </p:nvSpPr>
          <p:spPr bwMode="auto">
            <a:xfrm>
              <a:off x="3849688" y="3265488"/>
              <a:ext cx="1403350" cy="920750"/>
            </a:xfrm>
            <a:custGeom>
              <a:avLst/>
              <a:gdLst>
                <a:gd name="T0" fmla="*/ 349 w 884"/>
                <a:gd name="T1" fmla="*/ 0 h 580"/>
                <a:gd name="T2" fmla="*/ 234 w 884"/>
                <a:gd name="T3" fmla="*/ 0 h 580"/>
                <a:gd name="T4" fmla="*/ 70 w 884"/>
                <a:gd name="T5" fmla="*/ 164 h 580"/>
                <a:gd name="T6" fmla="*/ 0 w 884"/>
                <a:gd name="T7" fmla="*/ 240 h 580"/>
                <a:gd name="T8" fmla="*/ 0 w 884"/>
                <a:gd name="T9" fmla="*/ 580 h 580"/>
                <a:gd name="T10" fmla="*/ 343 w 884"/>
                <a:gd name="T11" fmla="*/ 580 h 580"/>
                <a:gd name="T12" fmla="*/ 650 w 884"/>
                <a:gd name="T13" fmla="*/ 580 h 580"/>
                <a:gd name="T14" fmla="*/ 838 w 884"/>
                <a:gd name="T15" fmla="*/ 392 h 580"/>
                <a:gd name="T16" fmla="*/ 884 w 884"/>
                <a:gd name="T17" fmla="*/ 343 h 580"/>
                <a:gd name="T18" fmla="*/ 884 w 884"/>
                <a:gd name="T19" fmla="*/ 0 h 580"/>
                <a:gd name="T20" fmla="*/ 577 w 884"/>
                <a:gd name="T21" fmla="*/ 0 h 580"/>
                <a:gd name="T22" fmla="*/ 349 w 884"/>
                <a:gd name="T23" fmla="*/ 0 h 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84" h="580">
                  <a:moveTo>
                    <a:pt x="349" y="0"/>
                  </a:moveTo>
                  <a:lnTo>
                    <a:pt x="234" y="0"/>
                  </a:lnTo>
                  <a:lnTo>
                    <a:pt x="70" y="164"/>
                  </a:lnTo>
                  <a:lnTo>
                    <a:pt x="0" y="240"/>
                  </a:lnTo>
                  <a:lnTo>
                    <a:pt x="0" y="580"/>
                  </a:lnTo>
                  <a:lnTo>
                    <a:pt x="343" y="580"/>
                  </a:lnTo>
                  <a:lnTo>
                    <a:pt x="650" y="580"/>
                  </a:lnTo>
                  <a:lnTo>
                    <a:pt x="838" y="392"/>
                  </a:lnTo>
                  <a:lnTo>
                    <a:pt x="884" y="343"/>
                  </a:lnTo>
                  <a:lnTo>
                    <a:pt x="884" y="0"/>
                  </a:lnTo>
                  <a:lnTo>
                    <a:pt x="577" y="0"/>
                  </a:lnTo>
                  <a:lnTo>
                    <a:pt x="349" y="0"/>
                  </a:lnTo>
                  <a:close/>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8" name="Freeform 58"/>
            <p:cNvSpPr>
              <a:spLocks/>
            </p:cNvSpPr>
            <p:nvPr/>
          </p:nvSpPr>
          <p:spPr bwMode="auto">
            <a:xfrm>
              <a:off x="3849688" y="3265488"/>
              <a:ext cx="1403350" cy="381000"/>
            </a:xfrm>
            <a:custGeom>
              <a:avLst/>
              <a:gdLst>
                <a:gd name="T0" fmla="*/ 884 w 884"/>
                <a:gd name="T1" fmla="*/ 0 h 240"/>
                <a:gd name="T2" fmla="*/ 838 w 884"/>
                <a:gd name="T3" fmla="*/ 48 h 240"/>
                <a:gd name="T4" fmla="*/ 838 w 884"/>
                <a:gd name="T5" fmla="*/ 48 h 240"/>
                <a:gd name="T6" fmla="*/ 650 w 884"/>
                <a:gd name="T7" fmla="*/ 240 h 240"/>
                <a:gd name="T8" fmla="*/ 343 w 884"/>
                <a:gd name="T9" fmla="*/ 240 h 240"/>
                <a:gd name="T10" fmla="*/ 343 w 884"/>
                <a:gd name="T11" fmla="*/ 240 h 240"/>
                <a:gd name="T12" fmla="*/ 0 w 884"/>
                <a:gd name="T13" fmla="*/ 240 h 2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4" h="240">
                  <a:moveTo>
                    <a:pt x="884" y="0"/>
                  </a:moveTo>
                  <a:lnTo>
                    <a:pt x="838" y="48"/>
                  </a:lnTo>
                  <a:lnTo>
                    <a:pt x="650" y="240"/>
                  </a:lnTo>
                  <a:lnTo>
                    <a:pt x="343" y="240"/>
                  </a:lnTo>
                  <a:lnTo>
                    <a:pt x="0" y="240"/>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9" name="Freeform 59"/>
            <p:cNvSpPr>
              <a:spLocks/>
            </p:cNvSpPr>
            <p:nvPr/>
          </p:nvSpPr>
          <p:spPr bwMode="auto">
            <a:xfrm>
              <a:off x="3965575" y="3530600"/>
              <a:ext cx="544513" cy="1588"/>
            </a:xfrm>
            <a:custGeom>
              <a:avLst/>
              <a:gdLst>
                <a:gd name="T0" fmla="*/ 343 w 343"/>
                <a:gd name="T1" fmla="*/ 0 h 1588"/>
                <a:gd name="T2" fmla="*/ 112 w 343"/>
                <a:gd name="T3" fmla="*/ 0 h 1588"/>
                <a:gd name="T4" fmla="*/ 0 w 343"/>
                <a:gd name="T5" fmla="*/ 0 h 1588"/>
                <a:gd name="T6" fmla="*/ 0 60000 65536"/>
                <a:gd name="T7" fmla="*/ 0 60000 65536"/>
                <a:gd name="T8" fmla="*/ 0 60000 65536"/>
              </a:gdLst>
              <a:ahLst/>
              <a:cxnLst>
                <a:cxn ang="T6">
                  <a:pos x="T0" y="T1"/>
                </a:cxn>
                <a:cxn ang="T7">
                  <a:pos x="T2" y="T3"/>
                </a:cxn>
                <a:cxn ang="T8">
                  <a:pos x="T4" y="T5"/>
                </a:cxn>
              </a:cxnLst>
              <a:rect l="0" t="0" r="r" b="b"/>
              <a:pathLst>
                <a:path w="343" h="1588">
                  <a:moveTo>
                    <a:pt x="343" y="0"/>
                  </a:moveTo>
                  <a:lnTo>
                    <a:pt x="112" y="0"/>
                  </a:lnTo>
                  <a:lnTo>
                    <a:pt x="0" y="0"/>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0" name="Freeform 60"/>
            <p:cNvSpPr>
              <a:spLocks/>
            </p:cNvSpPr>
            <p:nvPr/>
          </p:nvSpPr>
          <p:spPr bwMode="auto">
            <a:xfrm>
              <a:off x="4327525" y="3341688"/>
              <a:ext cx="852488" cy="1588"/>
            </a:xfrm>
            <a:custGeom>
              <a:avLst/>
              <a:gdLst>
                <a:gd name="T0" fmla="*/ 537 w 537"/>
                <a:gd name="T1" fmla="*/ 0 h 1588"/>
                <a:gd name="T2" fmla="*/ 537 w 537"/>
                <a:gd name="T3" fmla="*/ 0 h 1588"/>
                <a:gd name="T4" fmla="*/ 228 w 537"/>
                <a:gd name="T5" fmla="*/ 0 h 1588"/>
                <a:gd name="T6" fmla="*/ 0 w 537"/>
                <a:gd name="T7" fmla="*/ 0 h 1588"/>
                <a:gd name="T8" fmla="*/ 0 w 537"/>
                <a:gd name="T9" fmla="*/ 0 h 15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7" h="1588">
                  <a:moveTo>
                    <a:pt x="537" y="0"/>
                  </a:moveTo>
                  <a:lnTo>
                    <a:pt x="537" y="0"/>
                  </a:lnTo>
                  <a:lnTo>
                    <a:pt x="228" y="0"/>
                  </a:lnTo>
                  <a:lnTo>
                    <a:pt x="0" y="0"/>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1" name="Freeform 61"/>
            <p:cNvSpPr>
              <a:spLocks/>
            </p:cNvSpPr>
            <p:nvPr/>
          </p:nvSpPr>
          <p:spPr bwMode="auto">
            <a:xfrm>
              <a:off x="4394200" y="3265488"/>
              <a:ext cx="371475" cy="381000"/>
            </a:xfrm>
            <a:custGeom>
              <a:avLst/>
              <a:gdLst>
                <a:gd name="T0" fmla="*/ 234 w 234"/>
                <a:gd name="T1" fmla="*/ 0 h 240"/>
                <a:gd name="T2" fmla="*/ 186 w 234"/>
                <a:gd name="T3" fmla="*/ 48 h 240"/>
                <a:gd name="T4" fmla="*/ 73 w 234"/>
                <a:gd name="T5" fmla="*/ 167 h 240"/>
                <a:gd name="T6" fmla="*/ 0 w 234"/>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240">
                  <a:moveTo>
                    <a:pt x="234" y="0"/>
                  </a:moveTo>
                  <a:lnTo>
                    <a:pt x="186" y="48"/>
                  </a:lnTo>
                  <a:lnTo>
                    <a:pt x="73" y="167"/>
                  </a:lnTo>
                  <a:lnTo>
                    <a:pt x="0" y="240"/>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2" name="Freeform 62"/>
            <p:cNvSpPr>
              <a:spLocks/>
            </p:cNvSpPr>
            <p:nvPr/>
          </p:nvSpPr>
          <p:spPr bwMode="auto">
            <a:xfrm>
              <a:off x="4143375" y="3265488"/>
              <a:ext cx="260350" cy="265113"/>
            </a:xfrm>
            <a:custGeom>
              <a:avLst/>
              <a:gdLst>
                <a:gd name="T0" fmla="*/ 164 w 164"/>
                <a:gd name="T1" fmla="*/ 0 h 167"/>
                <a:gd name="T2" fmla="*/ 116 w 164"/>
                <a:gd name="T3" fmla="*/ 48 h 167"/>
                <a:gd name="T4" fmla="*/ 0 w 164"/>
                <a:gd name="T5" fmla="*/ 167 h 167"/>
                <a:gd name="T6" fmla="*/ 0 60000 65536"/>
                <a:gd name="T7" fmla="*/ 0 60000 65536"/>
                <a:gd name="T8" fmla="*/ 0 60000 65536"/>
              </a:gdLst>
              <a:ahLst/>
              <a:cxnLst>
                <a:cxn ang="T6">
                  <a:pos x="T0" y="T1"/>
                </a:cxn>
                <a:cxn ang="T7">
                  <a:pos x="T2" y="T3"/>
                </a:cxn>
                <a:cxn ang="T8">
                  <a:pos x="T4" y="T5"/>
                </a:cxn>
              </a:cxnLst>
              <a:rect l="0" t="0" r="r" b="b"/>
              <a:pathLst>
                <a:path w="164" h="167">
                  <a:moveTo>
                    <a:pt x="164" y="0"/>
                  </a:moveTo>
                  <a:lnTo>
                    <a:pt x="116" y="48"/>
                  </a:lnTo>
                  <a:lnTo>
                    <a:pt x="0" y="167"/>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3" name="Line 63"/>
            <p:cNvSpPr>
              <a:spLocks noChangeShapeType="1"/>
            </p:cNvSpPr>
            <p:nvPr/>
          </p:nvSpPr>
          <p:spPr bwMode="auto">
            <a:xfrm>
              <a:off x="4881563" y="3646488"/>
              <a:ext cx="1588" cy="539750"/>
            </a:xfrm>
            <a:prstGeom prst="line">
              <a:avLst/>
            </a:prstGeom>
            <a:noFill/>
            <a:ln w="13">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724" name="Freeform 64"/>
            <p:cNvSpPr>
              <a:spLocks/>
            </p:cNvSpPr>
            <p:nvPr/>
          </p:nvSpPr>
          <p:spPr bwMode="auto">
            <a:xfrm>
              <a:off x="5180013" y="3341688"/>
              <a:ext cx="1588" cy="541338"/>
            </a:xfrm>
            <a:custGeom>
              <a:avLst/>
              <a:gdLst>
                <a:gd name="T0" fmla="*/ 0 w 1588"/>
                <a:gd name="T1" fmla="*/ 0 h 341"/>
                <a:gd name="T2" fmla="*/ 0 w 1588"/>
                <a:gd name="T3" fmla="*/ 0 h 341"/>
                <a:gd name="T4" fmla="*/ 0 w 1588"/>
                <a:gd name="T5" fmla="*/ 341 h 341"/>
                <a:gd name="T6" fmla="*/ 0 60000 65536"/>
                <a:gd name="T7" fmla="*/ 0 60000 65536"/>
                <a:gd name="T8" fmla="*/ 0 60000 65536"/>
              </a:gdLst>
              <a:ahLst/>
              <a:cxnLst>
                <a:cxn ang="T6">
                  <a:pos x="T0" y="T1"/>
                </a:cxn>
                <a:cxn ang="T7">
                  <a:pos x="T2" y="T3"/>
                </a:cxn>
                <a:cxn ang="T8">
                  <a:pos x="T4" y="T5"/>
                </a:cxn>
              </a:cxnLst>
              <a:rect l="0" t="0" r="r" b="b"/>
              <a:pathLst>
                <a:path w="1588" h="341">
                  <a:moveTo>
                    <a:pt x="0" y="0"/>
                  </a:moveTo>
                  <a:lnTo>
                    <a:pt x="0" y="0"/>
                  </a:lnTo>
                  <a:lnTo>
                    <a:pt x="0" y="341"/>
                  </a:ln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5" name="Line 65"/>
            <p:cNvSpPr>
              <a:spLocks noChangeShapeType="1"/>
            </p:cNvSpPr>
            <p:nvPr/>
          </p:nvSpPr>
          <p:spPr bwMode="auto">
            <a:xfrm>
              <a:off x="4394200" y="3646488"/>
              <a:ext cx="1588" cy="539750"/>
            </a:xfrm>
            <a:prstGeom prst="line">
              <a:avLst/>
            </a:prstGeom>
            <a:noFill/>
            <a:ln w="13">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673" name="Group 237"/>
          <p:cNvGrpSpPr>
            <a:grpSpLocks/>
          </p:cNvGrpSpPr>
          <p:nvPr/>
        </p:nvGrpSpPr>
        <p:grpSpPr bwMode="auto">
          <a:xfrm>
            <a:off x="98425" y="2806700"/>
            <a:ext cx="1427163" cy="1978025"/>
            <a:chOff x="98425" y="2806700"/>
            <a:chExt cx="1427163" cy="1978026"/>
          </a:xfrm>
        </p:grpSpPr>
        <p:sp>
          <p:nvSpPr>
            <p:cNvPr id="70694" name="Freeform 66"/>
            <p:cNvSpPr>
              <a:spLocks/>
            </p:cNvSpPr>
            <p:nvPr/>
          </p:nvSpPr>
          <p:spPr bwMode="auto">
            <a:xfrm>
              <a:off x="484188" y="2806700"/>
              <a:ext cx="1036638" cy="1587500"/>
            </a:xfrm>
            <a:custGeom>
              <a:avLst/>
              <a:gdLst>
                <a:gd name="T0" fmla="*/ 1 w 215"/>
                <a:gd name="T1" fmla="*/ 1 h 329"/>
                <a:gd name="T2" fmla="*/ 1 w 215"/>
                <a:gd name="T3" fmla="*/ 329 h 329"/>
                <a:gd name="T4" fmla="*/ 215 w 215"/>
                <a:gd name="T5" fmla="*/ 329 h 329"/>
                <a:gd name="T6" fmla="*/ 215 w 215"/>
                <a:gd name="T7" fmla="*/ 0 h 329"/>
                <a:gd name="T8" fmla="*/ 1 w 215"/>
                <a:gd name="T9" fmla="*/ 0 h 329"/>
                <a:gd name="T10" fmla="*/ 0 w 215"/>
                <a:gd name="T11" fmla="*/ 0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 h="329">
                  <a:moveTo>
                    <a:pt x="1" y="1"/>
                  </a:moveTo>
                  <a:cubicBezTo>
                    <a:pt x="1" y="329"/>
                    <a:pt x="1" y="329"/>
                    <a:pt x="1" y="329"/>
                  </a:cubicBezTo>
                  <a:cubicBezTo>
                    <a:pt x="215" y="329"/>
                    <a:pt x="215" y="329"/>
                    <a:pt x="215" y="329"/>
                  </a:cubicBezTo>
                  <a:cubicBezTo>
                    <a:pt x="215" y="0"/>
                    <a:pt x="215" y="0"/>
                    <a:pt x="215" y="0"/>
                  </a:cubicBezTo>
                  <a:cubicBezTo>
                    <a:pt x="1" y="0"/>
                    <a:pt x="1" y="0"/>
                    <a:pt x="1" y="0"/>
                  </a:cubicBezTo>
                  <a:cubicBezTo>
                    <a:pt x="1" y="0"/>
                    <a:pt x="1" y="0"/>
                    <a:pt x="0" y="0"/>
                  </a:cubicBez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95" name="Line 67"/>
            <p:cNvSpPr>
              <a:spLocks noChangeShapeType="1"/>
            </p:cNvSpPr>
            <p:nvPr/>
          </p:nvSpPr>
          <p:spPr bwMode="auto">
            <a:xfrm flipV="1">
              <a:off x="103188" y="4394200"/>
              <a:ext cx="385763" cy="385763"/>
            </a:xfrm>
            <a:prstGeom prst="line">
              <a:avLst/>
            </a:prstGeom>
            <a:noFill/>
            <a:ln w="13">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696" name="Freeform 68"/>
            <p:cNvSpPr>
              <a:spLocks/>
            </p:cNvSpPr>
            <p:nvPr/>
          </p:nvSpPr>
          <p:spPr bwMode="auto">
            <a:xfrm>
              <a:off x="112713" y="4224338"/>
              <a:ext cx="1398588" cy="381000"/>
            </a:xfrm>
            <a:custGeom>
              <a:avLst/>
              <a:gdLst>
                <a:gd name="T0" fmla="*/ 881 w 881"/>
                <a:gd name="T1" fmla="*/ 0 h 240"/>
                <a:gd name="T2" fmla="*/ 234 w 881"/>
                <a:gd name="T3" fmla="*/ 0 h 240"/>
                <a:gd name="T4" fmla="*/ 0 w 881"/>
                <a:gd name="T5" fmla="*/ 240 h 240"/>
                <a:gd name="T6" fmla="*/ 647 w 881"/>
                <a:gd name="T7" fmla="*/ 240 h 240"/>
                <a:gd name="T8" fmla="*/ 881 w 881"/>
                <a:gd name="T9" fmla="*/ 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1" h="240">
                  <a:moveTo>
                    <a:pt x="881" y="0"/>
                  </a:moveTo>
                  <a:lnTo>
                    <a:pt x="234" y="0"/>
                  </a:lnTo>
                  <a:lnTo>
                    <a:pt x="0" y="240"/>
                  </a:lnTo>
                  <a:lnTo>
                    <a:pt x="647" y="240"/>
                  </a:lnTo>
                  <a:lnTo>
                    <a:pt x="881" y="0"/>
                  </a:lnTo>
                  <a:close/>
                </a:path>
              </a:pathLst>
            </a:custGeom>
            <a:solidFill>
              <a:srgbClr val="CCCCCC"/>
            </a:solidFill>
            <a:ln w="13" cap="flat">
              <a:solidFill>
                <a:srgbClr val="666666"/>
              </a:solidFill>
              <a:prstDash val="solid"/>
              <a:miter lim="800000"/>
              <a:headEnd/>
              <a:tailEnd/>
            </a:ln>
          </p:spPr>
          <p:txBody>
            <a:bodyPr/>
            <a:lstStyle/>
            <a:p>
              <a:endParaRPr lang="en-US"/>
            </a:p>
          </p:txBody>
        </p:sp>
        <p:sp>
          <p:nvSpPr>
            <p:cNvPr id="70697" name="Freeform 69"/>
            <p:cNvSpPr>
              <a:spLocks/>
            </p:cNvSpPr>
            <p:nvPr/>
          </p:nvSpPr>
          <p:spPr bwMode="auto">
            <a:xfrm>
              <a:off x="112713" y="4022725"/>
              <a:ext cx="1398588" cy="381000"/>
            </a:xfrm>
            <a:custGeom>
              <a:avLst/>
              <a:gdLst>
                <a:gd name="T0" fmla="*/ 881 w 881"/>
                <a:gd name="T1" fmla="*/ 0 h 240"/>
                <a:gd name="T2" fmla="*/ 234 w 881"/>
                <a:gd name="T3" fmla="*/ 0 h 240"/>
                <a:gd name="T4" fmla="*/ 0 w 881"/>
                <a:gd name="T5" fmla="*/ 240 h 240"/>
                <a:gd name="T6" fmla="*/ 647 w 881"/>
                <a:gd name="T7" fmla="*/ 240 h 240"/>
                <a:gd name="T8" fmla="*/ 881 w 881"/>
                <a:gd name="T9" fmla="*/ 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1" h="240">
                  <a:moveTo>
                    <a:pt x="881" y="0"/>
                  </a:moveTo>
                  <a:lnTo>
                    <a:pt x="234" y="0"/>
                  </a:lnTo>
                  <a:lnTo>
                    <a:pt x="0" y="240"/>
                  </a:lnTo>
                  <a:lnTo>
                    <a:pt x="647" y="240"/>
                  </a:lnTo>
                  <a:lnTo>
                    <a:pt x="881" y="0"/>
                  </a:lnTo>
                  <a:close/>
                </a:path>
              </a:pathLst>
            </a:custGeom>
            <a:solidFill>
              <a:srgbClr val="CCCCCC"/>
            </a:solidFill>
            <a:ln w="13" cap="flat">
              <a:solidFill>
                <a:srgbClr val="666666"/>
              </a:solidFill>
              <a:prstDash val="solid"/>
              <a:miter lim="800000"/>
              <a:headEnd/>
              <a:tailEnd/>
            </a:ln>
          </p:spPr>
          <p:txBody>
            <a:bodyPr/>
            <a:lstStyle/>
            <a:p>
              <a:endParaRPr lang="en-US"/>
            </a:p>
          </p:txBody>
        </p:sp>
        <p:sp>
          <p:nvSpPr>
            <p:cNvPr id="70698" name="Freeform 70"/>
            <p:cNvSpPr>
              <a:spLocks/>
            </p:cNvSpPr>
            <p:nvPr/>
          </p:nvSpPr>
          <p:spPr bwMode="auto">
            <a:xfrm>
              <a:off x="112713" y="3819525"/>
              <a:ext cx="1398588" cy="381000"/>
            </a:xfrm>
            <a:custGeom>
              <a:avLst/>
              <a:gdLst>
                <a:gd name="T0" fmla="*/ 881 w 881"/>
                <a:gd name="T1" fmla="*/ 0 h 240"/>
                <a:gd name="T2" fmla="*/ 234 w 881"/>
                <a:gd name="T3" fmla="*/ 0 h 240"/>
                <a:gd name="T4" fmla="*/ 0 w 881"/>
                <a:gd name="T5" fmla="*/ 240 h 240"/>
                <a:gd name="T6" fmla="*/ 647 w 881"/>
                <a:gd name="T7" fmla="*/ 240 h 240"/>
                <a:gd name="T8" fmla="*/ 881 w 881"/>
                <a:gd name="T9" fmla="*/ 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1" h="240">
                  <a:moveTo>
                    <a:pt x="881" y="0"/>
                  </a:moveTo>
                  <a:lnTo>
                    <a:pt x="234" y="0"/>
                  </a:lnTo>
                  <a:lnTo>
                    <a:pt x="0" y="240"/>
                  </a:lnTo>
                  <a:lnTo>
                    <a:pt x="647" y="240"/>
                  </a:lnTo>
                  <a:lnTo>
                    <a:pt x="881" y="0"/>
                  </a:lnTo>
                  <a:close/>
                </a:path>
              </a:pathLst>
            </a:custGeom>
            <a:solidFill>
              <a:srgbClr val="CCCCCC"/>
            </a:solidFill>
            <a:ln w="13" cap="flat">
              <a:solidFill>
                <a:srgbClr val="666666"/>
              </a:solidFill>
              <a:prstDash val="solid"/>
              <a:miter lim="800000"/>
              <a:headEnd/>
              <a:tailEnd/>
            </a:ln>
          </p:spPr>
          <p:txBody>
            <a:bodyPr/>
            <a:lstStyle/>
            <a:p>
              <a:endParaRPr lang="en-US"/>
            </a:p>
          </p:txBody>
        </p:sp>
        <p:sp>
          <p:nvSpPr>
            <p:cNvPr id="70699" name="Freeform 71"/>
            <p:cNvSpPr>
              <a:spLocks/>
            </p:cNvSpPr>
            <p:nvPr/>
          </p:nvSpPr>
          <p:spPr bwMode="auto">
            <a:xfrm>
              <a:off x="112713" y="3617913"/>
              <a:ext cx="1398588" cy="381000"/>
            </a:xfrm>
            <a:custGeom>
              <a:avLst/>
              <a:gdLst>
                <a:gd name="T0" fmla="*/ 881 w 881"/>
                <a:gd name="T1" fmla="*/ 0 h 240"/>
                <a:gd name="T2" fmla="*/ 234 w 881"/>
                <a:gd name="T3" fmla="*/ 0 h 240"/>
                <a:gd name="T4" fmla="*/ 0 w 881"/>
                <a:gd name="T5" fmla="*/ 240 h 240"/>
                <a:gd name="T6" fmla="*/ 647 w 881"/>
                <a:gd name="T7" fmla="*/ 240 h 240"/>
                <a:gd name="T8" fmla="*/ 881 w 881"/>
                <a:gd name="T9" fmla="*/ 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1" h="240">
                  <a:moveTo>
                    <a:pt x="881" y="0"/>
                  </a:moveTo>
                  <a:lnTo>
                    <a:pt x="234" y="0"/>
                  </a:lnTo>
                  <a:lnTo>
                    <a:pt x="0" y="240"/>
                  </a:lnTo>
                  <a:lnTo>
                    <a:pt x="647" y="240"/>
                  </a:lnTo>
                  <a:lnTo>
                    <a:pt x="881" y="0"/>
                  </a:lnTo>
                  <a:close/>
                </a:path>
              </a:pathLst>
            </a:custGeom>
            <a:solidFill>
              <a:srgbClr val="CCCCCC"/>
            </a:solidFill>
            <a:ln w="13" cap="flat">
              <a:solidFill>
                <a:srgbClr val="666666"/>
              </a:solidFill>
              <a:prstDash val="solid"/>
              <a:miter lim="800000"/>
              <a:headEnd/>
              <a:tailEnd/>
            </a:ln>
          </p:spPr>
          <p:txBody>
            <a:bodyPr/>
            <a:lstStyle/>
            <a:p>
              <a:endParaRPr lang="en-US"/>
            </a:p>
          </p:txBody>
        </p:sp>
        <p:sp>
          <p:nvSpPr>
            <p:cNvPr id="70700" name="Freeform 72"/>
            <p:cNvSpPr>
              <a:spLocks/>
            </p:cNvSpPr>
            <p:nvPr/>
          </p:nvSpPr>
          <p:spPr bwMode="auto">
            <a:xfrm>
              <a:off x="112713" y="3414713"/>
              <a:ext cx="1398588" cy="381000"/>
            </a:xfrm>
            <a:custGeom>
              <a:avLst/>
              <a:gdLst>
                <a:gd name="T0" fmla="*/ 881 w 881"/>
                <a:gd name="T1" fmla="*/ 0 h 240"/>
                <a:gd name="T2" fmla="*/ 234 w 881"/>
                <a:gd name="T3" fmla="*/ 0 h 240"/>
                <a:gd name="T4" fmla="*/ 0 w 881"/>
                <a:gd name="T5" fmla="*/ 240 h 240"/>
                <a:gd name="T6" fmla="*/ 647 w 881"/>
                <a:gd name="T7" fmla="*/ 240 h 240"/>
                <a:gd name="T8" fmla="*/ 881 w 881"/>
                <a:gd name="T9" fmla="*/ 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1" h="240">
                  <a:moveTo>
                    <a:pt x="881" y="0"/>
                  </a:moveTo>
                  <a:lnTo>
                    <a:pt x="234" y="0"/>
                  </a:lnTo>
                  <a:lnTo>
                    <a:pt x="0" y="240"/>
                  </a:lnTo>
                  <a:lnTo>
                    <a:pt x="647" y="240"/>
                  </a:lnTo>
                  <a:lnTo>
                    <a:pt x="881" y="0"/>
                  </a:lnTo>
                  <a:close/>
                </a:path>
              </a:pathLst>
            </a:custGeom>
            <a:solidFill>
              <a:srgbClr val="CCCCCC"/>
            </a:solidFill>
            <a:ln w="13" cap="flat">
              <a:solidFill>
                <a:srgbClr val="666666"/>
              </a:solidFill>
              <a:prstDash val="solid"/>
              <a:miter lim="800000"/>
              <a:headEnd/>
              <a:tailEnd/>
            </a:ln>
          </p:spPr>
          <p:txBody>
            <a:bodyPr/>
            <a:lstStyle/>
            <a:p>
              <a:endParaRPr lang="en-US"/>
            </a:p>
          </p:txBody>
        </p:sp>
        <p:sp>
          <p:nvSpPr>
            <p:cNvPr id="70701" name="Freeform 73"/>
            <p:cNvSpPr>
              <a:spLocks/>
            </p:cNvSpPr>
            <p:nvPr/>
          </p:nvSpPr>
          <p:spPr bwMode="auto">
            <a:xfrm>
              <a:off x="112713" y="3211513"/>
              <a:ext cx="1398588" cy="381000"/>
            </a:xfrm>
            <a:custGeom>
              <a:avLst/>
              <a:gdLst>
                <a:gd name="T0" fmla="*/ 881 w 881"/>
                <a:gd name="T1" fmla="*/ 0 h 240"/>
                <a:gd name="T2" fmla="*/ 234 w 881"/>
                <a:gd name="T3" fmla="*/ 0 h 240"/>
                <a:gd name="T4" fmla="*/ 0 w 881"/>
                <a:gd name="T5" fmla="*/ 240 h 240"/>
                <a:gd name="T6" fmla="*/ 647 w 881"/>
                <a:gd name="T7" fmla="*/ 240 h 240"/>
                <a:gd name="T8" fmla="*/ 881 w 881"/>
                <a:gd name="T9" fmla="*/ 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1" h="240">
                  <a:moveTo>
                    <a:pt x="881" y="0"/>
                  </a:moveTo>
                  <a:lnTo>
                    <a:pt x="234" y="0"/>
                  </a:lnTo>
                  <a:lnTo>
                    <a:pt x="0" y="240"/>
                  </a:lnTo>
                  <a:lnTo>
                    <a:pt x="647" y="240"/>
                  </a:lnTo>
                  <a:lnTo>
                    <a:pt x="881" y="0"/>
                  </a:lnTo>
                  <a:close/>
                </a:path>
              </a:pathLst>
            </a:custGeom>
            <a:solidFill>
              <a:srgbClr val="CCCCCC"/>
            </a:solidFill>
            <a:ln w="13" cap="flat">
              <a:solidFill>
                <a:srgbClr val="666666"/>
              </a:solidFill>
              <a:prstDash val="solid"/>
              <a:miter lim="800000"/>
              <a:headEnd/>
              <a:tailEnd/>
            </a:ln>
          </p:spPr>
          <p:txBody>
            <a:bodyPr/>
            <a:lstStyle/>
            <a:p>
              <a:endParaRPr lang="en-US"/>
            </a:p>
          </p:txBody>
        </p:sp>
        <p:sp>
          <p:nvSpPr>
            <p:cNvPr id="70702" name="Freeform 74"/>
            <p:cNvSpPr>
              <a:spLocks/>
            </p:cNvSpPr>
            <p:nvPr/>
          </p:nvSpPr>
          <p:spPr bwMode="auto">
            <a:xfrm>
              <a:off x="112713" y="3009900"/>
              <a:ext cx="1398588" cy="381000"/>
            </a:xfrm>
            <a:custGeom>
              <a:avLst/>
              <a:gdLst>
                <a:gd name="T0" fmla="*/ 881 w 881"/>
                <a:gd name="T1" fmla="*/ 0 h 240"/>
                <a:gd name="T2" fmla="*/ 234 w 881"/>
                <a:gd name="T3" fmla="*/ 0 h 240"/>
                <a:gd name="T4" fmla="*/ 0 w 881"/>
                <a:gd name="T5" fmla="*/ 240 h 240"/>
                <a:gd name="T6" fmla="*/ 647 w 881"/>
                <a:gd name="T7" fmla="*/ 240 h 240"/>
                <a:gd name="T8" fmla="*/ 881 w 881"/>
                <a:gd name="T9" fmla="*/ 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1" h="240">
                  <a:moveTo>
                    <a:pt x="881" y="0"/>
                  </a:moveTo>
                  <a:lnTo>
                    <a:pt x="234" y="0"/>
                  </a:lnTo>
                  <a:lnTo>
                    <a:pt x="0" y="240"/>
                  </a:lnTo>
                  <a:lnTo>
                    <a:pt x="647" y="240"/>
                  </a:lnTo>
                  <a:lnTo>
                    <a:pt x="881" y="0"/>
                  </a:lnTo>
                  <a:close/>
                </a:path>
              </a:pathLst>
            </a:custGeom>
            <a:solidFill>
              <a:srgbClr val="CCCCCC"/>
            </a:solidFill>
            <a:ln w="13" cap="flat">
              <a:solidFill>
                <a:srgbClr val="666666"/>
              </a:solidFill>
              <a:prstDash val="solid"/>
              <a:miter lim="800000"/>
              <a:headEnd/>
              <a:tailEnd/>
            </a:ln>
          </p:spPr>
          <p:txBody>
            <a:bodyPr/>
            <a:lstStyle/>
            <a:p>
              <a:endParaRPr lang="en-US"/>
            </a:p>
          </p:txBody>
        </p:sp>
        <p:sp>
          <p:nvSpPr>
            <p:cNvPr id="70703" name="Freeform 75"/>
            <p:cNvSpPr>
              <a:spLocks/>
            </p:cNvSpPr>
            <p:nvPr/>
          </p:nvSpPr>
          <p:spPr bwMode="auto">
            <a:xfrm>
              <a:off x="98425" y="3187700"/>
              <a:ext cx="1036638" cy="1592263"/>
            </a:xfrm>
            <a:custGeom>
              <a:avLst/>
              <a:gdLst>
                <a:gd name="T0" fmla="*/ 1 w 215"/>
                <a:gd name="T1" fmla="*/ 0 h 330"/>
                <a:gd name="T2" fmla="*/ 0 w 215"/>
                <a:gd name="T3" fmla="*/ 1 h 330"/>
                <a:gd name="T4" fmla="*/ 0 w 215"/>
                <a:gd name="T5" fmla="*/ 329 h 330"/>
                <a:gd name="T6" fmla="*/ 0 w 215"/>
                <a:gd name="T7" fmla="*/ 330 h 330"/>
                <a:gd name="T8" fmla="*/ 215 w 215"/>
                <a:gd name="T9" fmla="*/ 330 h 330"/>
                <a:gd name="T10" fmla="*/ 215 w 215"/>
                <a:gd name="T11" fmla="*/ 1 h 330"/>
                <a:gd name="T12" fmla="*/ 0 w 215"/>
                <a:gd name="T13" fmla="*/ 1 h 3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330">
                  <a:moveTo>
                    <a:pt x="1" y="0"/>
                  </a:moveTo>
                  <a:cubicBezTo>
                    <a:pt x="1" y="1"/>
                    <a:pt x="0" y="1"/>
                    <a:pt x="0" y="1"/>
                  </a:cubicBezTo>
                  <a:cubicBezTo>
                    <a:pt x="0" y="329"/>
                    <a:pt x="0" y="329"/>
                    <a:pt x="0" y="329"/>
                  </a:cubicBezTo>
                  <a:cubicBezTo>
                    <a:pt x="0" y="330"/>
                    <a:pt x="0" y="330"/>
                    <a:pt x="0" y="330"/>
                  </a:cubicBezTo>
                  <a:cubicBezTo>
                    <a:pt x="215" y="330"/>
                    <a:pt x="215" y="330"/>
                    <a:pt x="215" y="330"/>
                  </a:cubicBezTo>
                  <a:cubicBezTo>
                    <a:pt x="215" y="1"/>
                    <a:pt x="215" y="1"/>
                    <a:pt x="215" y="1"/>
                  </a:cubicBezTo>
                  <a:cubicBezTo>
                    <a:pt x="215" y="1"/>
                    <a:pt x="0" y="1"/>
                    <a:pt x="0" y="1"/>
                  </a:cubicBez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04" name="Freeform 76"/>
            <p:cNvSpPr>
              <a:spLocks/>
            </p:cNvSpPr>
            <p:nvPr/>
          </p:nvSpPr>
          <p:spPr bwMode="auto">
            <a:xfrm>
              <a:off x="103188" y="2806700"/>
              <a:ext cx="385763" cy="381000"/>
            </a:xfrm>
            <a:custGeom>
              <a:avLst/>
              <a:gdLst>
                <a:gd name="T0" fmla="*/ 80 w 80"/>
                <a:gd name="T1" fmla="*/ 0 h 79"/>
                <a:gd name="T2" fmla="*/ 0 w 80"/>
                <a:gd name="T3" fmla="*/ 79 h 79"/>
                <a:gd name="T4" fmla="*/ 0 60000 65536"/>
                <a:gd name="T5" fmla="*/ 0 60000 65536"/>
              </a:gdLst>
              <a:ahLst/>
              <a:cxnLst>
                <a:cxn ang="T4">
                  <a:pos x="T0" y="T1"/>
                </a:cxn>
                <a:cxn ang="T5">
                  <a:pos x="T2" y="T3"/>
                </a:cxn>
              </a:cxnLst>
              <a:rect l="0" t="0" r="r" b="b"/>
              <a:pathLst>
                <a:path w="80" h="79">
                  <a:moveTo>
                    <a:pt x="80" y="0"/>
                  </a:moveTo>
                  <a:cubicBezTo>
                    <a:pt x="75" y="4"/>
                    <a:pt x="6" y="74"/>
                    <a:pt x="0" y="79"/>
                  </a:cubicBez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05" name="Line 77"/>
            <p:cNvSpPr>
              <a:spLocks noChangeShapeType="1"/>
            </p:cNvSpPr>
            <p:nvPr/>
          </p:nvSpPr>
          <p:spPr bwMode="auto">
            <a:xfrm flipV="1">
              <a:off x="1139825" y="4398963"/>
              <a:ext cx="385763" cy="385763"/>
            </a:xfrm>
            <a:prstGeom prst="line">
              <a:avLst/>
            </a:prstGeom>
            <a:noFill/>
            <a:ln w="13">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706" name="Line 78"/>
            <p:cNvSpPr>
              <a:spLocks noChangeShapeType="1"/>
            </p:cNvSpPr>
            <p:nvPr/>
          </p:nvSpPr>
          <p:spPr bwMode="auto">
            <a:xfrm flipV="1">
              <a:off x="1135063" y="2806700"/>
              <a:ext cx="385763" cy="385763"/>
            </a:xfrm>
            <a:prstGeom prst="line">
              <a:avLst/>
            </a:prstGeom>
            <a:noFill/>
            <a:ln w="13">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674" name="Group 239"/>
          <p:cNvGrpSpPr>
            <a:grpSpLocks/>
          </p:cNvGrpSpPr>
          <p:nvPr/>
        </p:nvGrpSpPr>
        <p:grpSpPr bwMode="auto">
          <a:xfrm>
            <a:off x="5522913" y="2806700"/>
            <a:ext cx="1614487" cy="1978025"/>
            <a:chOff x="5522913" y="2806700"/>
            <a:chExt cx="1614488" cy="1978026"/>
          </a:xfrm>
        </p:grpSpPr>
        <p:sp>
          <p:nvSpPr>
            <p:cNvPr id="70677" name="Freeform 37"/>
            <p:cNvSpPr>
              <a:spLocks/>
            </p:cNvSpPr>
            <p:nvPr/>
          </p:nvSpPr>
          <p:spPr bwMode="auto">
            <a:xfrm>
              <a:off x="5522913" y="3549650"/>
              <a:ext cx="101600" cy="111125"/>
            </a:xfrm>
            <a:custGeom>
              <a:avLst/>
              <a:gdLst>
                <a:gd name="T0" fmla="*/ 21 w 21"/>
                <a:gd name="T1" fmla="*/ 11 h 23"/>
                <a:gd name="T2" fmla="*/ 0 w 21"/>
                <a:gd name="T3" fmla="*/ 23 h 23"/>
                <a:gd name="T4" fmla="*/ 5 w 21"/>
                <a:gd name="T5" fmla="*/ 11 h 23"/>
                <a:gd name="T6" fmla="*/ 0 w 21"/>
                <a:gd name="T7" fmla="*/ 0 h 23"/>
                <a:gd name="T8" fmla="*/ 21 w 21"/>
                <a:gd name="T9" fmla="*/ 1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3">
                  <a:moveTo>
                    <a:pt x="21" y="11"/>
                  </a:moveTo>
                  <a:cubicBezTo>
                    <a:pt x="14" y="14"/>
                    <a:pt x="6" y="18"/>
                    <a:pt x="0" y="23"/>
                  </a:cubicBezTo>
                  <a:cubicBezTo>
                    <a:pt x="5" y="11"/>
                    <a:pt x="5" y="11"/>
                    <a:pt x="5" y="11"/>
                  </a:cubicBezTo>
                  <a:cubicBezTo>
                    <a:pt x="0" y="0"/>
                    <a:pt x="0" y="0"/>
                    <a:pt x="0" y="0"/>
                  </a:cubicBezTo>
                  <a:cubicBezTo>
                    <a:pt x="6" y="4"/>
                    <a:pt x="14" y="9"/>
                    <a:pt x="21" y="1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8" name="Line 79"/>
            <p:cNvSpPr>
              <a:spLocks noChangeShapeType="1"/>
            </p:cNvSpPr>
            <p:nvPr/>
          </p:nvSpPr>
          <p:spPr bwMode="auto">
            <a:xfrm flipV="1">
              <a:off x="6751638" y="4398963"/>
              <a:ext cx="385763" cy="385763"/>
            </a:xfrm>
            <a:prstGeom prst="line">
              <a:avLst/>
            </a:prstGeom>
            <a:noFill/>
            <a:ln w="13">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679" name="Freeform 80"/>
            <p:cNvSpPr>
              <a:spLocks/>
            </p:cNvSpPr>
            <p:nvPr/>
          </p:nvSpPr>
          <p:spPr bwMode="auto">
            <a:xfrm>
              <a:off x="6096000" y="2806700"/>
              <a:ext cx="1036638" cy="1587500"/>
            </a:xfrm>
            <a:custGeom>
              <a:avLst/>
              <a:gdLst>
                <a:gd name="T0" fmla="*/ 0 w 215"/>
                <a:gd name="T1" fmla="*/ 1 h 329"/>
                <a:gd name="T2" fmla="*/ 0 w 215"/>
                <a:gd name="T3" fmla="*/ 329 h 329"/>
                <a:gd name="T4" fmla="*/ 215 w 215"/>
                <a:gd name="T5" fmla="*/ 329 h 329"/>
                <a:gd name="T6" fmla="*/ 215 w 215"/>
                <a:gd name="T7" fmla="*/ 0 h 329"/>
                <a:gd name="T8" fmla="*/ 0 w 215"/>
                <a:gd name="T9" fmla="*/ 0 h 329"/>
                <a:gd name="T10" fmla="*/ 0 w 215"/>
                <a:gd name="T11" fmla="*/ 0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 h="329">
                  <a:moveTo>
                    <a:pt x="0" y="1"/>
                  </a:moveTo>
                  <a:cubicBezTo>
                    <a:pt x="0" y="329"/>
                    <a:pt x="0" y="329"/>
                    <a:pt x="0" y="329"/>
                  </a:cubicBezTo>
                  <a:cubicBezTo>
                    <a:pt x="215" y="329"/>
                    <a:pt x="215" y="329"/>
                    <a:pt x="215" y="329"/>
                  </a:cubicBezTo>
                  <a:cubicBezTo>
                    <a:pt x="215" y="0"/>
                    <a:pt x="215" y="0"/>
                    <a:pt x="215" y="0"/>
                  </a:cubicBezTo>
                  <a:cubicBezTo>
                    <a:pt x="0" y="0"/>
                    <a:pt x="0" y="0"/>
                    <a:pt x="0" y="0"/>
                  </a:cubicBezTo>
                  <a:cubicBezTo>
                    <a:pt x="0" y="0"/>
                    <a:pt x="0" y="0"/>
                    <a:pt x="0" y="0"/>
                  </a:cubicBez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0" name="Line 81"/>
            <p:cNvSpPr>
              <a:spLocks noChangeShapeType="1"/>
            </p:cNvSpPr>
            <p:nvPr/>
          </p:nvSpPr>
          <p:spPr bwMode="auto">
            <a:xfrm flipV="1">
              <a:off x="5710238" y="4394200"/>
              <a:ext cx="385763" cy="385763"/>
            </a:xfrm>
            <a:prstGeom prst="line">
              <a:avLst/>
            </a:prstGeom>
            <a:noFill/>
            <a:ln w="13">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681" name="Freeform 82"/>
            <p:cNvSpPr>
              <a:spLocks/>
            </p:cNvSpPr>
            <p:nvPr/>
          </p:nvSpPr>
          <p:spPr bwMode="auto">
            <a:xfrm>
              <a:off x="5710238" y="2806700"/>
              <a:ext cx="385763" cy="381000"/>
            </a:xfrm>
            <a:custGeom>
              <a:avLst/>
              <a:gdLst>
                <a:gd name="T0" fmla="*/ 80 w 80"/>
                <a:gd name="T1" fmla="*/ 0 h 79"/>
                <a:gd name="T2" fmla="*/ 0 w 80"/>
                <a:gd name="T3" fmla="*/ 79 h 79"/>
                <a:gd name="T4" fmla="*/ 0 60000 65536"/>
                <a:gd name="T5" fmla="*/ 0 60000 65536"/>
              </a:gdLst>
              <a:ahLst/>
              <a:cxnLst>
                <a:cxn ang="T4">
                  <a:pos x="T0" y="T1"/>
                </a:cxn>
                <a:cxn ang="T5">
                  <a:pos x="T2" y="T3"/>
                </a:cxn>
              </a:cxnLst>
              <a:rect l="0" t="0" r="r" b="b"/>
              <a:pathLst>
                <a:path w="80" h="79">
                  <a:moveTo>
                    <a:pt x="80" y="0"/>
                  </a:moveTo>
                  <a:cubicBezTo>
                    <a:pt x="76" y="4"/>
                    <a:pt x="6" y="74"/>
                    <a:pt x="0" y="79"/>
                  </a:cubicBez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2" name="Freeform 83"/>
            <p:cNvSpPr>
              <a:spLocks noEditPoints="1"/>
            </p:cNvSpPr>
            <p:nvPr/>
          </p:nvSpPr>
          <p:spPr bwMode="auto">
            <a:xfrm>
              <a:off x="6034088" y="2913063"/>
              <a:ext cx="66675" cy="1635125"/>
            </a:xfrm>
            <a:custGeom>
              <a:avLst/>
              <a:gdLst>
                <a:gd name="T0" fmla="*/ 7 w 14"/>
                <a:gd name="T1" fmla="*/ 4 h 339"/>
                <a:gd name="T2" fmla="*/ 7 w 14"/>
                <a:gd name="T3" fmla="*/ 334 h 339"/>
                <a:gd name="T4" fmla="*/ 7 w 14"/>
                <a:gd name="T5" fmla="*/ 0 h 339"/>
                <a:gd name="T6" fmla="*/ 1 w 14"/>
                <a:gd name="T7" fmla="*/ 5 h 339"/>
                <a:gd name="T8" fmla="*/ 7 w 14"/>
                <a:gd name="T9" fmla="*/ 10 h 339"/>
                <a:gd name="T10" fmla="*/ 14 w 14"/>
                <a:gd name="T11" fmla="*/ 5 h 339"/>
                <a:gd name="T12" fmla="*/ 7 w 14"/>
                <a:gd name="T13" fmla="*/ 0 h 339"/>
                <a:gd name="T14" fmla="*/ 6 w 14"/>
                <a:gd name="T15" fmla="*/ 329 h 339"/>
                <a:gd name="T16" fmla="*/ 0 w 14"/>
                <a:gd name="T17" fmla="*/ 334 h 339"/>
                <a:gd name="T18" fmla="*/ 6 w 14"/>
                <a:gd name="T19" fmla="*/ 339 h 339"/>
                <a:gd name="T20" fmla="*/ 13 w 14"/>
                <a:gd name="T21" fmla="*/ 334 h 339"/>
                <a:gd name="T22" fmla="*/ 6 w 14"/>
                <a:gd name="T23" fmla="*/ 329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339">
                  <a:moveTo>
                    <a:pt x="7" y="4"/>
                  </a:moveTo>
                  <a:cubicBezTo>
                    <a:pt x="7" y="334"/>
                    <a:pt x="7" y="334"/>
                    <a:pt x="7" y="334"/>
                  </a:cubicBezTo>
                  <a:moveTo>
                    <a:pt x="7" y="0"/>
                  </a:moveTo>
                  <a:cubicBezTo>
                    <a:pt x="4" y="0"/>
                    <a:pt x="1" y="2"/>
                    <a:pt x="1" y="5"/>
                  </a:cubicBezTo>
                  <a:cubicBezTo>
                    <a:pt x="1" y="8"/>
                    <a:pt x="4" y="10"/>
                    <a:pt x="7" y="10"/>
                  </a:cubicBezTo>
                  <a:cubicBezTo>
                    <a:pt x="11" y="10"/>
                    <a:pt x="14" y="8"/>
                    <a:pt x="14" y="5"/>
                  </a:cubicBezTo>
                  <a:cubicBezTo>
                    <a:pt x="14" y="2"/>
                    <a:pt x="11" y="0"/>
                    <a:pt x="7" y="0"/>
                  </a:cubicBezTo>
                  <a:close/>
                  <a:moveTo>
                    <a:pt x="6" y="329"/>
                  </a:moveTo>
                  <a:cubicBezTo>
                    <a:pt x="3" y="329"/>
                    <a:pt x="0" y="331"/>
                    <a:pt x="0" y="334"/>
                  </a:cubicBezTo>
                  <a:cubicBezTo>
                    <a:pt x="0" y="337"/>
                    <a:pt x="3" y="339"/>
                    <a:pt x="6" y="339"/>
                  </a:cubicBezTo>
                  <a:cubicBezTo>
                    <a:pt x="10" y="339"/>
                    <a:pt x="13" y="337"/>
                    <a:pt x="13" y="334"/>
                  </a:cubicBezTo>
                  <a:cubicBezTo>
                    <a:pt x="13" y="331"/>
                    <a:pt x="10" y="329"/>
                    <a:pt x="6" y="329"/>
                  </a:cubicBezTo>
                  <a:close/>
                </a:path>
              </a:pathLst>
            </a:custGeom>
            <a:solidFill>
              <a:srgbClr val="29AAE2"/>
            </a:solidFill>
            <a:ln w="13" cap="flat">
              <a:solidFill>
                <a:srgbClr val="29AAE2"/>
              </a:solidFill>
              <a:prstDash val="solid"/>
              <a:miter lim="800000"/>
              <a:headEnd/>
              <a:tailEnd/>
            </a:ln>
          </p:spPr>
          <p:txBody>
            <a:bodyPr/>
            <a:lstStyle/>
            <a:p>
              <a:endParaRPr lang="en-US"/>
            </a:p>
          </p:txBody>
        </p:sp>
        <p:sp>
          <p:nvSpPr>
            <p:cNvPr id="70683" name="Freeform 84"/>
            <p:cNvSpPr>
              <a:spLocks noEditPoints="1"/>
            </p:cNvSpPr>
            <p:nvPr/>
          </p:nvSpPr>
          <p:spPr bwMode="auto">
            <a:xfrm>
              <a:off x="6149975" y="3100388"/>
              <a:ext cx="71438" cy="1635125"/>
            </a:xfrm>
            <a:custGeom>
              <a:avLst/>
              <a:gdLst>
                <a:gd name="T0" fmla="*/ 8 w 15"/>
                <a:gd name="T1" fmla="*/ 5 h 339"/>
                <a:gd name="T2" fmla="*/ 8 w 15"/>
                <a:gd name="T3" fmla="*/ 335 h 339"/>
                <a:gd name="T4" fmla="*/ 8 w 15"/>
                <a:gd name="T5" fmla="*/ 0 h 339"/>
                <a:gd name="T6" fmla="*/ 1 w 15"/>
                <a:gd name="T7" fmla="*/ 5 h 339"/>
                <a:gd name="T8" fmla="*/ 8 w 15"/>
                <a:gd name="T9" fmla="*/ 10 h 339"/>
                <a:gd name="T10" fmla="*/ 15 w 15"/>
                <a:gd name="T11" fmla="*/ 5 h 339"/>
                <a:gd name="T12" fmla="*/ 8 w 15"/>
                <a:gd name="T13" fmla="*/ 0 h 339"/>
                <a:gd name="T14" fmla="*/ 7 w 15"/>
                <a:gd name="T15" fmla="*/ 329 h 339"/>
                <a:gd name="T16" fmla="*/ 0 w 15"/>
                <a:gd name="T17" fmla="*/ 334 h 339"/>
                <a:gd name="T18" fmla="*/ 7 w 15"/>
                <a:gd name="T19" fmla="*/ 339 h 339"/>
                <a:gd name="T20" fmla="*/ 14 w 15"/>
                <a:gd name="T21" fmla="*/ 334 h 339"/>
                <a:gd name="T22" fmla="*/ 7 w 15"/>
                <a:gd name="T23" fmla="*/ 329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339">
                  <a:moveTo>
                    <a:pt x="8" y="5"/>
                  </a:moveTo>
                  <a:cubicBezTo>
                    <a:pt x="8" y="335"/>
                    <a:pt x="8" y="335"/>
                    <a:pt x="8" y="335"/>
                  </a:cubicBezTo>
                  <a:moveTo>
                    <a:pt x="8" y="0"/>
                  </a:moveTo>
                  <a:cubicBezTo>
                    <a:pt x="4" y="0"/>
                    <a:pt x="1" y="2"/>
                    <a:pt x="1" y="5"/>
                  </a:cubicBezTo>
                  <a:cubicBezTo>
                    <a:pt x="1" y="8"/>
                    <a:pt x="4" y="10"/>
                    <a:pt x="8" y="10"/>
                  </a:cubicBezTo>
                  <a:cubicBezTo>
                    <a:pt x="12" y="10"/>
                    <a:pt x="15" y="8"/>
                    <a:pt x="15" y="5"/>
                  </a:cubicBezTo>
                  <a:cubicBezTo>
                    <a:pt x="15" y="2"/>
                    <a:pt x="12" y="0"/>
                    <a:pt x="8" y="0"/>
                  </a:cubicBezTo>
                  <a:close/>
                  <a:moveTo>
                    <a:pt x="7" y="329"/>
                  </a:moveTo>
                  <a:cubicBezTo>
                    <a:pt x="3" y="329"/>
                    <a:pt x="0" y="331"/>
                    <a:pt x="0" y="334"/>
                  </a:cubicBezTo>
                  <a:cubicBezTo>
                    <a:pt x="0" y="337"/>
                    <a:pt x="3" y="339"/>
                    <a:pt x="7" y="339"/>
                  </a:cubicBezTo>
                  <a:cubicBezTo>
                    <a:pt x="11" y="339"/>
                    <a:pt x="14" y="337"/>
                    <a:pt x="14" y="334"/>
                  </a:cubicBezTo>
                  <a:cubicBezTo>
                    <a:pt x="14" y="331"/>
                    <a:pt x="11" y="329"/>
                    <a:pt x="7" y="329"/>
                  </a:cubicBezTo>
                  <a:close/>
                </a:path>
              </a:pathLst>
            </a:custGeom>
            <a:solidFill>
              <a:srgbClr val="ED1C24"/>
            </a:solidFill>
            <a:ln w="13" cap="flat">
              <a:solidFill>
                <a:srgbClr val="ED1C24"/>
              </a:solidFill>
              <a:prstDash val="solid"/>
              <a:miter lim="800000"/>
              <a:headEnd/>
              <a:tailEnd/>
            </a:ln>
          </p:spPr>
          <p:txBody>
            <a:bodyPr/>
            <a:lstStyle/>
            <a:p>
              <a:endParaRPr lang="en-US"/>
            </a:p>
          </p:txBody>
        </p:sp>
        <p:sp>
          <p:nvSpPr>
            <p:cNvPr id="70684" name="Freeform 85"/>
            <p:cNvSpPr>
              <a:spLocks noEditPoints="1"/>
            </p:cNvSpPr>
            <p:nvPr/>
          </p:nvSpPr>
          <p:spPr bwMode="auto">
            <a:xfrm>
              <a:off x="6275388" y="2820988"/>
              <a:ext cx="71438" cy="1635125"/>
            </a:xfrm>
            <a:custGeom>
              <a:avLst/>
              <a:gdLst>
                <a:gd name="T0" fmla="*/ 8 w 15"/>
                <a:gd name="T1" fmla="*/ 5 h 339"/>
                <a:gd name="T2" fmla="*/ 8 w 15"/>
                <a:gd name="T3" fmla="*/ 335 h 339"/>
                <a:gd name="T4" fmla="*/ 8 w 15"/>
                <a:gd name="T5" fmla="*/ 0 h 339"/>
                <a:gd name="T6" fmla="*/ 1 w 15"/>
                <a:gd name="T7" fmla="*/ 5 h 339"/>
                <a:gd name="T8" fmla="*/ 8 w 15"/>
                <a:gd name="T9" fmla="*/ 10 h 339"/>
                <a:gd name="T10" fmla="*/ 15 w 15"/>
                <a:gd name="T11" fmla="*/ 5 h 339"/>
                <a:gd name="T12" fmla="*/ 8 w 15"/>
                <a:gd name="T13" fmla="*/ 0 h 339"/>
                <a:gd name="T14" fmla="*/ 7 w 15"/>
                <a:gd name="T15" fmla="*/ 329 h 339"/>
                <a:gd name="T16" fmla="*/ 0 w 15"/>
                <a:gd name="T17" fmla="*/ 334 h 339"/>
                <a:gd name="T18" fmla="*/ 7 w 15"/>
                <a:gd name="T19" fmla="*/ 339 h 339"/>
                <a:gd name="T20" fmla="*/ 14 w 15"/>
                <a:gd name="T21" fmla="*/ 334 h 339"/>
                <a:gd name="T22" fmla="*/ 7 w 15"/>
                <a:gd name="T23" fmla="*/ 329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339">
                  <a:moveTo>
                    <a:pt x="8" y="5"/>
                  </a:moveTo>
                  <a:cubicBezTo>
                    <a:pt x="8" y="335"/>
                    <a:pt x="8" y="335"/>
                    <a:pt x="8" y="335"/>
                  </a:cubicBezTo>
                  <a:moveTo>
                    <a:pt x="8" y="0"/>
                  </a:moveTo>
                  <a:cubicBezTo>
                    <a:pt x="4" y="0"/>
                    <a:pt x="1" y="2"/>
                    <a:pt x="1" y="5"/>
                  </a:cubicBezTo>
                  <a:cubicBezTo>
                    <a:pt x="1" y="8"/>
                    <a:pt x="4" y="10"/>
                    <a:pt x="8" y="10"/>
                  </a:cubicBezTo>
                  <a:cubicBezTo>
                    <a:pt x="12" y="10"/>
                    <a:pt x="15" y="8"/>
                    <a:pt x="15" y="5"/>
                  </a:cubicBezTo>
                  <a:cubicBezTo>
                    <a:pt x="15" y="2"/>
                    <a:pt x="12" y="0"/>
                    <a:pt x="8" y="0"/>
                  </a:cubicBezTo>
                  <a:close/>
                  <a:moveTo>
                    <a:pt x="7" y="329"/>
                  </a:moveTo>
                  <a:cubicBezTo>
                    <a:pt x="3" y="329"/>
                    <a:pt x="0" y="331"/>
                    <a:pt x="0" y="334"/>
                  </a:cubicBezTo>
                  <a:cubicBezTo>
                    <a:pt x="0" y="337"/>
                    <a:pt x="3" y="339"/>
                    <a:pt x="7" y="339"/>
                  </a:cubicBezTo>
                  <a:cubicBezTo>
                    <a:pt x="11" y="339"/>
                    <a:pt x="14" y="337"/>
                    <a:pt x="14" y="334"/>
                  </a:cubicBezTo>
                  <a:cubicBezTo>
                    <a:pt x="14" y="331"/>
                    <a:pt x="11" y="329"/>
                    <a:pt x="7" y="329"/>
                  </a:cubicBezTo>
                  <a:close/>
                </a:path>
              </a:pathLst>
            </a:custGeom>
            <a:solidFill>
              <a:srgbClr val="39B54A"/>
            </a:solidFill>
            <a:ln w="13" cap="flat">
              <a:solidFill>
                <a:srgbClr val="39B54A"/>
              </a:solidFill>
              <a:prstDash val="solid"/>
              <a:miter lim="800000"/>
              <a:headEnd/>
              <a:tailEnd/>
            </a:ln>
          </p:spPr>
          <p:txBody>
            <a:bodyPr/>
            <a:lstStyle/>
            <a:p>
              <a:endParaRPr lang="en-US"/>
            </a:p>
          </p:txBody>
        </p:sp>
        <p:sp>
          <p:nvSpPr>
            <p:cNvPr id="70685" name="Freeform 86"/>
            <p:cNvSpPr>
              <a:spLocks noEditPoints="1"/>
            </p:cNvSpPr>
            <p:nvPr/>
          </p:nvSpPr>
          <p:spPr bwMode="auto">
            <a:xfrm>
              <a:off x="6372225" y="2922588"/>
              <a:ext cx="66675" cy="1635125"/>
            </a:xfrm>
            <a:custGeom>
              <a:avLst/>
              <a:gdLst>
                <a:gd name="T0" fmla="*/ 7 w 14"/>
                <a:gd name="T1" fmla="*/ 4 h 339"/>
                <a:gd name="T2" fmla="*/ 7 w 14"/>
                <a:gd name="T3" fmla="*/ 334 h 339"/>
                <a:gd name="T4" fmla="*/ 7 w 14"/>
                <a:gd name="T5" fmla="*/ 0 h 339"/>
                <a:gd name="T6" fmla="*/ 1 w 14"/>
                <a:gd name="T7" fmla="*/ 5 h 339"/>
                <a:gd name="T8" fmla="*/ 7 w 14"/>
                <a:gd name="T9" fmla="*/ 10 h 339"/>
                <a:gd name="T10" fmla="*/ 14 w 14"/>
                <a:gd name="T11" fmla="*/ 5 h 339"/>
                <a:gd name="T12" fmla="*/ 7 w 14"/>
                <a:gd name="T13" fmla="*/ 0 h 339"/>
                <a:gd name="T14" fmla="*/ 6 w 14"/>
                <a:gd name="T15" fmla="*/ 329 h 339"/>
                <a:gd name="T16" fmla="*/ 0 w 14"/>
                <a:gd name="T17" fmla="*/ 334 h 339"/>
                <a:gd name="T18" fmla="*/ 6 w 14"/>
                <a:gd name="T19" fmla="*/ 339 h 339"/>
                <a:gd name="T20" fmla="*/ 13 w 14"/>
                <a:gd name="T21" fmla="*/ 334 h 339"/>
                <a:gd name="T22" fmla="*/ 6 w 14"/>
                <a:gd name="T23" fmla="*/ 329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339">
                  <a:moveTo>
                    <a:pt x="7" y="4"/>
                  </a:moveTo>
                  <a:cubicBezTo>
                    <a:pt x="7" y="334"/>
                    <a:pt x="7" y="334"/>
                    <a:pt x="7" y="334"/>
                  </a:cubicBezTo>
                  <a:moveTo>
                    <a:pt x="7" y="0"/>
                  </a:moveTo>
                  <a:cubicBezTo>
                    <a:pt x="4" y="0"/>
                    <a:pt x="1" y="2"/>
                    <a:pt x="1" y="5"/>
                  </a:cubicBezTo>
                  <a:cubicBezTo>
                    <a:pt x="1" y="8"/>
                    <a:pt x="4" y="10"/>
                    <a:pt x="7" y="10"/>
                  </a:cubicBezTo>
                  <a:cubicBezTo>
                    <a:pt x="11" y="10"/>
                    <a:pt x="14" y="8"/>
                    <a:pt x="14" y="5"/>
                  </a:cubicBezTo>
                  <a:cubicBezTo>
                    <a:pt x="14" y="2"/>
                    <a:pt x="11" y="0"/>
                    <a:pt x="7" y="0"/>
                  </a:cubicBezTo>
                  <a:close/>
                  <a:moveTo>
                    <a:pt x="6" y="329"/>
                  </a:moveTo>
                  <a:cubicBezTo>
                    <a:pt x="3" y="329"/>
                    <a:pt x="0" y="331"/>
                    <a:pt x="0" y="334"/>
                  </a:cubicBezTo>
                  <a:cubicBezTo>
                    <a:pt x="0" y="337"/>
                    <a:pt x="3" y="339"/>
                    <a:pt x="6" y="339"/>
                  </a:cubicBezTo>
                  <a:cubicBezTo>
                    <a:pt x="10" y="339"/>
                    <a:pt x="13" y="337"/>
                    <a:pt x="13" y="334"/>
                  </a:cubicBezTo>
                  <a:cubicBezTo>
                    <a:pt x="13" y="331"/>
                    <a:pt x="10" y="329"/>
                    <a:pt x="6" y="329"/>
                  </a:cubicBezTo>
                  <a:close/>
                </a:path>
              </a:pathLst>
            </a:custGeom>
            <a:solidFill>
              <a:srgbClr val="FBB040"/>
            </a:solidFill>
            <a:ln w="13" cap="flat">
              <a:solidFill>
                <a:srgbClr val="FBB040"/>
              </a:solidFill>
              <a:prstDash val="solid"/>
              <a:miter lim="800000"/>
              <a:headEnd/>
              <a:tailEnd/>
            </a:ln>
          </p:spPr>
          <p:txBody>
            <a:bodyPr/>
            <a:lstStyle/>
            <a:p>
              <a:endParaRPr lang="en-US"/>
            </a:p>
          </p:txBody>
        </p:sp>
        <p:sp>
          <p:nvSpPr>
            <p:cNvPr id="70686" name="Freeform 87"/>
            <p:cNvSpPr>
              <a:spLocks noEditPoints="1"/>
            </p:cNvSpPr>
            <p:nvPr/>
          </p:nvSpPr>
          <p:spPr bwMode="auto">
            <a:xfrm>
              <a:off x="6632575" y="3014663"/>
              <a:ext cx="66675" cy="1635125"/>
            </a:xfrm>
            <a:custGeom>
              <a:avLst/>
              <a:gdLst>
                <a:gd name="T0" fmla="*/ 7 w 14"/>
                <a:gd name="T1" fmla="*/ 5 h 339"/>
                <a:gd name="T2" fmla="*/ 7 w 14"/>
                <a:gd name="T3" fmla="*/ 335 h 339"/>
                <a:gd name="T4" fmla="*/ 7 w 14"/>
                <a:gd name="T5" fmla="*/ 0 h 339"/>
                <a:gd name="T6" fmla="*/ 1 w 14"/>
                <a:gd name="T7" fmla="*/ 5 h 339"/>
                <a:gd name="T8" fmla="*/ 7 w 14"/>
                <a:gd name="T9" fmla="*/ 10 h 339"/>
                <a:gd name="T10" fmla="*/ 14 w 14"/>
                <a:gd name="T11" fmla="*/ 5 h 339"/>
                <a:gd name="T12" fmla="*/ 7 w 14"/>
                <a:gd name="T13" fmla="*/ 0 h 339"/>
                <a:gd name="T14" fmla="*/ 6 w 14"/>
                <a:gd name="T15" fmla="*/ 329 h 339"/>
                <a:gd name="T16" fmla="*/ 0 w 14"/>
                <a:gd name="T17" fmla="*/ 334 h 339"/>
                <a:gd name="T18" fmla="*/ 6 w 14"/>
                <a:gd name="T19" fmla="*/ 339 h 339"/>
                <a:gd name="T20" fmla="*/ 13 w 14"/>
                <a:gd name="T21" fmla="*/ 334 h 339"/>
                <a:gd name="T22" fmla="*/ 6 w 14"/>
                <a:gd name="T23" fmla="*/ 329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339">
                  <a:moveTo>
                    <a:pt x="7" y="5"/>
                  </a:moveTo>
                  <a:cubicBezTo>
                    <a:pt x="7" y="335"/>
                    <a:pt x="7" y="335"/>
                    <a:pt x="7" y="335"/>
                  </a:cubicBezTo>
                  <a:moveTo>
                    <a:pt x="7" y="0"/>
                  </a:moveTo>
                  <a:cubicBezTo>
                    <a:pt x="4" y="0"/>
                    <a:pt x="1" y="2"/>
                    <a:pt x="1" y="5"/>
                  </a:cubicBezTo>
                  <a:cubicBezTo>
                    <a:pt x="1" y="8"/>
                    <a:pt x="4" y="10"/>
                    <a:pt x="7" y="10"/>
                  </a:cubicBezTo>
                  <a:cubicBezTo>
                    <a:pt x="11" y="10"/>
                    <a:pt x="14" y="8"/>
                    <a:pt x="14" y="5"/>
                  </a:cubicBezTo>
                  <a:cubicBezTo>
                    <a:pt x="14" y="2"/>
                    <a:pt x="11" y="0"/>
                    <a:pt x="7" y="0"/>
                  </a:cubicBezTo>
                  <a:close/>
                  <a:moveTo>
                    <a:pt x="6" y="329"/>
                  </a:moveTo>
                  <a:cubicBezTo>
                    <a:pt x="3" y="329"/>
                    <a:pt x="0" y="331"/>
                    <a:pt x="0" y="334"/>
                  </a:cubicBezTo>
                  <a:cubicBezTo>
                    <a:pt x="0" y="337"/>
                    <a:pt x="3" y="339"/>
                    <a:pt x="6" y="339"/>
                  </a:cubicBezTo>
                  <a:cubicBezTo>
                    <a:pt x="10" y="339"/>
                    <a:pt x="13" y="337"/>
                    <a:pt x="13" y="334"/>
                  </a:cubicBezTo>
                  <a:cubicBezTo>
                    <a:pt x="13" y="331"/>
                    <a:pt x="10" y="329"/>
                    <a:pt x="6" y="329"/>
                  </a:cubicBezTo>
                  <a:close/>
                </a:path>
              </a:pathLst>
            </a:custGeom>
            <a:solidFill>
              <a:srgbClr val="A97C50"/>
            </a:solidFill>
            <a:ln w="13" cap="flat">
              <a:solidFill>
                <a:srgbClr val="A97C50"/>
              </a:solidFill>
              <a:prstDash val="solid"/>
              <a:miter lim="800000"/>
              <a:headEnd/>
              <a:tailEnd/>
            </a:ln>
          </p:spPr>
          <p:txBody>
            <a:bodyPr/>
            <a:lstStyle/>
            <a:p>
              <a:endParaRPr lang="en-US"/>
            </a:p>
          </p:txBody>
        </p:sp>
        <p:sp>
          <p:nvSpPr>
            <p:cNvPr id="70687" name="Freeform 88"/>
            <p:cNvSpPr>
              <a:spLocks noEditPoints="1"/>
            </p:cNvSpPr>
            <p:nvPr/>
          </p:nvSpPr>
          <p:spPr bwMode="auto">
            <a:xfrm>
              <a:off x="6858000" y="2820988"/>
              <a:ext cx="68263" cy="1635125"/>
            </a:xfrm>
            <a:custGeom>
              <a:avLst/>
              <a:gdLst>
                <a:gd name="T0" fmla="*/ 7 w 14"/>
                <a:gd name="T1" fmla="*/ 5 h 339"/>
                <a:gd name="T2" fmla="*/ 7 w 14"/>
                <a:gd name="T3" fmla="*/ 335 h 339"/>
                <a:gd name="T4" fmla="*/ 8 w 14"/>
                <a:gd name="T5" fmla="*/ 0 h 339"/>
                <a:gd name="T6" fmla="*/ 1 w 14"/>
                <a:gd name="T7" fmla="*/ 5 h 339"/>
                <a:gd name="T8" fmla="*/ 8 w 14"/>
                <a:gd name="T9" fmla="*/ 10 h 339"/>
                <a:gd name="T10" fmla="*/ 14 w 14"/>
                <a:gd name="T11" fmla="*/ 5 h 339"/>
                <a:gd name="T12" fmla="*/ 8 w 14"/>
                <a:gd name="T13" fmla="*/ 0 h 339"/>
                <a:gd name="T14" fmla="*/ 7 w 14"/>
                <a:gd name="T15" fmla="*/ 329 h 339"/>
                <a:gd name="T16" fmla="*/ 0 w 14"/>
                <a:gd name="T17" fmla="*/ 334 h 339"/>
                <a:gd name="T18" fmla="*/ 7 w 14"/>
                <a:gd name="T19" fmla="*/ 339 h 339"/>
                <a:gd name="T20" fmla="*/ 13 w 14"/>
                <a:gd name="T21" fmla="*/ 334 h 339"/>
                <a:gd name="T22" fmla="*/ 7 w 14"/>
                <a:gd name="T23" fmla="*/ 329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339">
                  <a:moveTo>
                    <a:pt x="7" y="5"/>
                  </a:moveTo>
                  <a:cubicBezTo>
                    <a:pt x="7" y="335"/>
                    <a:pt x="7" y="335"/>
                    <a:pt x="7" y="335"/>
                  </a:cubicBezTo>
                  <a:moveTo>
                    <a:pt x="8" y="0"/>
                  </a:moveTo>
                  <a:cubicBezTo>
                    <a:pt x="4" y="0"/>
                    <a:pt x="1" y="2"/>
                    <a:pt x="1" y="5"/>
                  </a:cubicBezTo>
                  <a:cubicBezTo>
                    <a:pt x="1" y="8"/>
                    <a:pt x="4" y="10"/>
                    <a:pt x="8" y="10"/>
                  </a:cubicBezTo>
                  <a:cubicBezTo>
                    <a:pt x="11" y="10"/>
                    <a:pt x="14" y="8"/>
                    <a:pt x="14" y="5"/>
                  </a:cubicBezTo>
                  <a:cubicBezTo>
                    <a:pt x="14" y="2"/>
                    <a:pt x="11" y="0"/>
                    <a:pt x="8" y="0"/>
                  </a:cubicBezTo>
                  <a:close/>
                  <a:moveTo>
                    <a:pt x="7" y="329"/>
                  </a:moveTo>
                  <a:cubicBezTo>
                    <a:pt x="3" y="329"/>
                    <a:pt x="0" y="331"/>
                    <a:pt x="0" y="334"/>
                  </a:cubicBezTo>
                  <a:cubicBezTo>
                    <a:pt x="0" y="337"/>
                    <a:pt x="3" y="339"/>
                    <a:pt x="7" y="339"/>
                  </a:cubicBezTo>
                  <a:cubicBezTo>
                    <a:pt x="10" y="339"/>
                    <a:pt x="13" y="337"/>
                    <a:pt x="13" y="334"/>
                  </a:cubicBezTo>
                  <a:cubicBezTo>
                    <a:pt x="13" y="331"/>
                    <a:pt x="10" y="329"/>
                    <a:pt x="7" y="329"/>
                  </a:cubicBezTo>
                  <a:close/>
                </a:path>
              </a:pathLst>
            </a:custGeom>
            <a:solidFill>
              <a:srgbClr val="662D91"/>
            </a:solidFill>
            <a:ln w="13" cap="flat">
              <a:solidFill>
                <a:srgbClr val="662D91"/>
              </a:solidFill>
              <a:prstDash val="solid"/>
              <a:miter lim="800000"/>
              <a:headEnd/>
              <a:tailEnd/>
            </a:ln>
          </p:spPr>
          <p:txBody>
            <a:bodyPr/>
            <a:lstStyle/>
            <a:p>
              <a:endParaRPr lang="en-US"/>
            </a:p>
          </p:txBody>
        </p:sp>
        <p:sp>
          <p:nvSpPr>
            <p:cNvPr id="70688" name="Freeform 89"/>
            <p:cNvSpPr>
              <a:spLocks/>
            </p:cNvSpPr>
            <p:nvPr/>
          </p:nvSpPr>
          <p:spPr bwMode="auto">
            <a:xfrm>
              <a:off x="5710238" y="3187700"/>
              <a:ext cx="1036638" cy="1592263"/>
            </a:xfrm>
            <a:custGeom>
              <a:avLst/>
              <a:gdLst>
                <a:gd name="T0" fmla="*/ 0 w 215"/>
                <a:gd name="T1" fmla="*/ 0 h 330"/>
                <a:gd name="T2" fmla="*/ 0 w 215"/>
                <a:gd name="T3" fmla="*/ 1 h 330"/>
                <a:gd name="T4" fmla="*/ 0 w 215"/>
                <a:gd name="T5" fmla="*/ 329 h 330"/>
                <a:gd name="T6" fmla="*/ 0 w 215"/>
                <a:gd name="T7" fmla="*/ 330 h 330"/>
                <a:gd name="T8" fmla="*/ 215 w 215"/>
                <a:gd name="T9" fmla="*/ 330 h 330"/>
                <a:gd name="T10" fmla="*/ 215 w 215"/>
                <a:gd name="T11" fmla="*/ 1 h 330"/>
                <a:gd name="T12" fmla="*/ 0 w 215"/>
                <a:gd name="T13" fmla="*/ 1 h 3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330">
                  <a:moveTo>
                    <a:pt x="0" y="0"/>
                  </a:moveTo>
                  <a:cubicBezTo>
                    <a:pt x="0" y="1"/>
                    <a:pt x="0" y="1"/>
                    <a:pt x="0" y="1"/>
                  </a:cubicBezTo>
                  <a:cubicBezTo>
                    <a:pt x="0" y="329"/>
                    <a:pt x="0" y="329"/>
                    <a:pt x="0" y="329"/>
                  </a:cubicBezTo>
                  <a:cubicBezTo>
                    <a:pt x="0" y="330"/>
                    <a:pt x="0" y="330"/>
                    <a:pt x="0" y="330"/>
                  </a:cubicBezTo>
                  <a:cubicBezTo>
                    <a:pt x="215" y="330"/>
                    <a:pt x="215" y="330"/>
                    <a:pt x="215" y="330"/>
                  </a:cubicBezTo>
                  <a:cubicBezTo>
                    <a:pt x="215" y="1"/>
                    <a:pt x="215" y="1"/>
                    <a:pt x="215" y="1"/>
                  </a:cubicBezTo>
                  <a:cubicBezTo>
                    <a:pt x="215" y="1"/>
                    <a:pt x="0" y="1"/>
                    <a:pt x="0" y="1"/>
                  </a:cubicBezTo>
                </a:path>
              </a:pathLst>
            </a:custGeom>
            <a:noFill/>
            <a:ln w="13"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9" name="Line 90"/>
            <p:cNvSpPr>
              <a:spLocks noChangeShapeType="1"/>
            </p:cNvSpPr>
            <p:nvPr/>
          </p:nvSpPr>
          <p:spPr bwMode="auto">
            <a:xfrm flipV="1">
              <a:off x="6746875" y="2806700"/>
              <a:ext cx="385763" cy="385763"/>
            </a:xfrm>
            <a:prstGeom prst="line">
              <a:avLst/>
            </a:prstGeom>
            <a:noFill/>
            <a:ln w="13">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690" name="Line 91"/>
            <p:cNvSpPr>
              <a:spLocks noChangeShapeType="1"/>
            </p:cNvSpPr>
            <p:nvPr/>
          </p:nvSpPr>
          <p:spPr bwMode="auto">
            <a:xfrm flipH="1" flipV="1">
              <a:off x="6197600" y="2884488"/>
              <a:ext cx="854075" cy="4763"/>
            </a:xfrm>
            <a:prstGeom prst="line">
              <a:avLst/>
            </a:prstGeom>
            <a:noFill/>
            <a:ln w="13">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691" name="Line 92"/>
            <p:cNvSpPr>
              <a:spLocks noChangeShapeType="1"/>
            </p:cNvSpPr>
            <p:nvPr/>
          </p:nvSpPr>
          <p:spPr bwMode="auto">
            <a:xfrm flipH="1">
              <a:off x="6265863" y="2806700"/>
              <a:ext cx="371475" cy="381000"/>
            </a:xfrm>
            <a:prstGeom prst="line">
              <a:avLst/>
            </a:prstGeom>
            <a:noFill/>
            <a:ln w="13">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692" name="Line 93"/>
            <p:cNvSpPr>
              <a:spLocks noChangeShapeType="1"/>
            </p:cNvSpPr>
            <p:nvPr/>
          </p:nvSpPr>
          <p:spPr bwMode="auto">
            <a:xfrm flipH="1">
              <a:off x="5835650" y="3071813"/>
              <a:ext cx="550863" cy="1588"/>
            </a:xfrm>
            <a:prstGeom prst="line">
              <a:avLst/>
            </a:prstGeom>
            <a:noFill/>
            <a:ln w="13">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693" name="Line 94"/>
            <p:cNvSpPr>
              <a:spLocks noChangeShapeType="1"/>
            </p:cNvSpPr>
            <p:nvPr/>
          </p:nvSpPr>
          <p:spPr bwMode="auto">
            <a:xfrm flipH="1">
              <a:off x="6015038" y="2806700"/>
              <a:ext cx="260350" cy="265113"/>
            </a:xfrm>
            <a:prstGeom prst="line">
              <a:avLst/>
            </a:prstGeom>
            <a:noFill/>
            <a:ln w="13">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sp>
        <p:nvSpPr>
          <p:cNvPr id="70675" name="TextBox 213"/>
          <p:cNvSpPr txBox="1">
            <a:spLocks noChangeArrowheads="1"/>
          </p:cNvSpPr>
          <p:nvPr/>
        </p:nvSpPr>
        <p:spPr bwMode="auto">
          <a:xfrm>
            <a:off x="3200400" y="5486400"/>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Rectangular clustering</a:t>
            </a:r>
          </a:p>
        </p:txBody>
      </p:sp>
      <p:cxnSp>
        <p:nvCxnSpPr>
          <p:cNvPr id="216" name="Straight Arrow Connector 215"/>
          <p:cNvCxnSpPr/>
          <p:nvPr/>
        </p:nvCxnSpPr>
        <p:spPr>
          <a:xfrm rot="5400000" flipH="1" flipV="1">
            <a:off x="4000501" y="4914900"/>
            <a:ext cx="838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5"/>
          <p:cNvSpPr>
            <a:spLocks noGrp="1" noChangeArrowheads="1"/>
          </p:cNvSpPr>
          <p:nvPr>
            <p:ph type="title"/>
          </p:nvPr>
        </p:nvSpPr>
        <p:spPr/>
        <p:txBody>
          <a:bodyPr/>
          <a:lstStyle/>
          <a:p>
            <a:r>
              <a:rPr lang="en-US">
                <a:latin typeface="Arial" charset="0"/>
              </a:rPr>
              <a:t>Splitting a cluster</a:t>
            </a:r>
          </a:p>
        </p:txBody>
      </p:sp>
      <p:sp>
        <p:nvSpPr>
          <p:cNvPr id="19462" name="Rectangle 6"/>
          <p:cNvSpPr>
            <a:spLocks noGrp="1" noChangeArrowheads="1"/>
          </p:cNvSpPr>
          <p:nvPr>
            <p:ph type="body" idx="1"/>
          </p:nvPr>
        </p:nvSpPr>
        <p:spPr>
          <a:xfrm>
            <a:off x="640123" y="1234464"/>
            <a:ext cx="7772400" cy="2514600"/>
          </a:xfrm>
        </p:spPr>
        <p:txBody>
          <a:bodyPr/>
          <a:lstStyle/>
          <a:p>
            <a:pPr>
              <a:lnSpc>
                <a:spcPct val="90000"/>
              </a:lnSpc>
            </a:pPr>
            <a:r>
              <a:rPr lang="en-US">
                <a:latin typeface="Arial" charset="0"/>
              </a:rPr>
              <a:t>Pick cluster with highest cost</a:t>
            </a:r>
          </a:p>
          <a:p>
            <a:pPr>
              <a:lnSpc>
                <a:spcPct val="90000"/>
              </a:lnSpc>
            </a:pPr>
            <a:r>
              <a:rPr lang="en-US">
                <a:latin typeface="Arial" charset="0"/>
              </a:rPr>
              <a:t>Try splitting in time</a:t>
            </a:r>
          </a:p>
          <a:p>
            <a:pPr>
              <a:lnSpc>
                <a:spcPct val="90000"/>
              </a:lnSpc>
            </a:pPr>
            <a:r>
              <a:rPr lang="en-US">
                <a:latin typeface="Arial" charset="0"/>
              </a:rPr>
              <a:t>Try splitting in lights</a:t>
            </a:r>
          </a:p>
          <a:p>
            <a:pPr>
              <a:lnSpc>
                <a:spcPct val="90000"/>
              </a:lnSpc>
            </a:pPr>
            <a:r>
              <a:rPr lang="en-US">
                <a:latin typeface="Arial" charset="0"/>
              </a:rPr>
              <a:t>Pick better alternative</a:t>
            </a:r>
          </a:p>
        </p:txBody>
      </p:sp>
      <p:sp>
        <p:nvSpPr>
          <p:cNvPr id="69635" name="AutoShape 3"/>
          <p:cNvSpPr>
            <a:spLocks noChangeAspect="1" noChangeArrowheads="1" noTextEdit="1"/>
          </p:cNvSpPr>
          <p:nvPr/>
        </p:nvSpPr>
        <p:spPr bwMode="auto">
          <a:xfrm>
            <a:off x="1600200" y="3505200"/>
            <a:ext cx="5527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36" name="Freeform 11"/>
          <p:cNvSpPr>
            <a:spLocks/>
          </p:cNvSpPr>
          <p:nvPr/>
        </p:nvSpPr>
        <p:spPr bwMode="auto">
          <a:xfrm>
            <a:off x="3397250" y="4200525"/>
            <a:ext cx="103188" cy="831850"/>
          </a:xfrm>
          <a:custGeom>
            <a:avLst/>
            <a:gdLst>
              <a:gd name="T0" fmla="*/ 0 w 65"/>
              <a:gd name="T1" fmla="*/ 65 h 524"/>
              <a:gd name="T2" fmla="*/ 65 w 65"/>
              <a:gd name="T3" fmla="*/ 0 h 524"/>
              <a:gd name="T4" fmla="*/ 65 w 65"/>
              <a:gd name="T5" fmla="*/ 459 h 524"/>
              <a:gd name="T6" fmla="*/ 4 w 65"/>
              <a:gd name="T7" fmla="*/ 524 h 524"/>
              <a:gd name="T8" fmla="*/ 0 w 65"/>
              <a:gd name="T9" fmla="*/ 520 h 524"/>
              <a:gd name="T10" fmla="*/ 0 w 65"/>
              <a:gd name="T11" fmla="*/ 65 h 524"/>
              <a:gd name="T12" fmla="*/ 0 w 65"/>
              <a:gd name="T13" fmla="*/ 65 h 5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524">
                <a:moveTo>
                  <a:pt x="0" y="65"/>
                </a:moveTo>
                <a:lnTo>
                  <a:pt x="65" y="0"/>
                </a:lnTo>
                <a:lnTo>
                  <a:pt x="65" y="459"/>
                </a:lnTo>
                <a:lnTo>
                  <a:pt x="4" y="524"/>
                </a:lnTo>
                <a:lnTo>
                  <a:pt x="0" y="520"/>
                </a:lnTo>
                <a:lnTo>
                  <a:pt x="0" y="65"/>
                </a:lnTo>
                <a:close/>
              </a:path>
            </a:pathLst>
          </a:custGeom>
          <a:solidFill>
            <a:srgbClr val="F8EB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37" name="Freeform 12"/>
          <p:cNvSpPr>
            <a:spLocks/>
          </p:cNvSpPr>
          <p:nvPr/>
        </p:nvSpPr>
        <p:spPr bwMode="auto">
          <a:xfrm>
            <a:off x="2746375" y="4200525"/>
            <a:ext cx="754063" cy="103188"/>
          </a:xfrm>
          <a:custGeom>
            <a:avLst/>
            <a:gdLst>
              <a:gd name="T0" fmla="*/ 475 w 475"/>
              <a:gd name="T1" fmla="*/ 0 h 65"/>
              <a:gd name="T2" fmla="*/ 410 w 475"/>
              <a:gd name="T3" fmla="*/ 65 h 65"/>
              <a:gd name="T4" fmla="*/ 0 w 475"/>
              <a:gd name="T5" fmla="*/ 65 h 65"/>
              <a:gd name="T6" fmla="*/ 65 w 475"/>
              <a:gd name="T7" fmla="*/ 0 h 65"/>
              <a:gd name="T8" fmla="*/ 475 w 475"/>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 h="65">
                <a:moveTo>
                  <a:pt x="475" y="0"/>
                </a:moveTo>
                <a:lnTo>
                  <a:pt x="410" y="65"/>
                </a:lnTo>
                <a:lnTo>
                  <a:pt x="0" y="65"/>
                </a:lnTo>
                <a:lnTo>
                  <a:pt x="65" y="0"/>
                </a:lnTo>
                <a:lnTo>
                  <a:pt x="475" y="0"/>
                </a:lnTo>
                <a:close/>
              </a:path>
            </a:pathLst>
          </a:custGeom>
          <a:solidFill>
            <a:srgbClr val="F8EB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38" name="Freeform 13"/>
          <p:cNvSpPr>
            <a:spLocks/>
          </p:cNvSpPr>
          <p:nvPr/>
        </p:nvSpPr>
        <p:spPr bwMode="auto">
          <a:xfrm>
            <a:off x="3005138" y="4303713"/>
            <a:ext cx="398462" cy="1127125"/>
          </a:xfrm>
          <a:custGeom>
            <a:avLst/>
            <a:gdLst>
              <a:gd name="T0" fmla="*/ 251 w 251"/>
              <a:gd name="T1" fmla="*/ 459 h 710"/>
              <a:gd name="T2" fmla="*/ 0 w 251"/>
              <a:gd name="T3" fmla="*/ 710 h 710"/>
              <a:gd name="T4" fmla="*/ 0 w 251"/>
              <a:gd name="T5" fmla="*/ 256 h 710"/>
              <a:gd name="T6" fmla="*/ 0 w 251"/>
              <a:gd name="T7" fmla="*/ 256 h 710"/>
              <a:gd name="T8" fmla="*/ 247 w 251"/>
              <a:gd name="T9" fmla="*/ 0 h 710"/>
              <a:gd name="T10" fmla="*/ 247 w 251"/>
              <a:gd name="T11" fmla="*/ 455 h 710"/>
              <a:gd name="T12" fmla="*/ 251 w 251"/>
              <a:gd name="T13" fmla="*/ 459 h 7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710">
                <a:moveTo>
                  <a:pt x="251" y="459"/>
                </a:moveTo>
                <a:lnTo>
                  <a:pt x="0" y="710"/>
                </a:lnTo>
                <a:lnTo>
                  <a:pt x="0" y="256"/>
                </a:lnTo>
                <a:lnTo>
                  <a:pt x="247" y="0"/>
                </a:lnTo>
                <a:lnTo>
                  <a:pt x="247" y="455"/>
                </a:lnTo>
                <a:lnTo>
                  <a:pt x="251" y="459"/>
                </a:lnTo>
                <a:close/>
              </a:path>
            </a:pathLst>
          </a:custGeom>
          <a:solidFill>
            <a:srgbClr val="CFC7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39" name="Freeform 14"/>
          <p:cNvSpPr>
            <a:spLocks/>
          </p:cNvSpPr>
          <p:nvPr/>
        </p:nvSpPr>
        <p:spPr bwMode="auto">
          <a:xfrm>
            <a:off x="2354263" y="4303713"/>
            <a:ext cx="1042987" cy="406400"/>
          </a:xfrm>
          <a:custGeom>
            <a:avLst/>
            <a:gdLst>
              <a:gd name="T0" fmla="*/ 657 w 657"/>
              <a:gd name="T1" fmla="*/ 0 h 256"/>
              <a:gd name="T2" fmla="*/ 410 w 657"/>
              <a:gd name="T3" fmla="*/ 256 h 256"/>
              <a:gd name="T4" fmla="*/ 0 w 657"/>
              <a:gd name="T5" fmla="*/ 256 h 256"/>
              <a:gd name="T6" fmla="*/ 0 w 657"/>
              <a:gd name="T7" fmla="*/ 256 h 256"/>
              <a:gd name="T8" fmla="*/ 97 w 657"/>
              <a:gd name="T9" fmla="*/ 158 h 256"/>
              <a:gd name="T10" fmla="*/ 247 w 657"/>
              <a:gd name="T11" fmla="*/ 0 h 256"/>
              <a:gd name="T12" fmla="*/ 657 w 657"/>
              <a:gd name="T13" fmla="*/ 0 h 256"/>
              <a:gd name="T14" fmla="*/ 657 w 657"/>
              <a:gd name="T15" fmla="*/ 0 h 2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7" h="256">
                <a:moveTo>
                  <a:pt x="657" y="0"/>
                </a:moveTo>
                <a:lnTo>
                  <a:pt x="410" y="256"/>
                </a:lnTo>
                <a:lnTo>
                  <a:pt x="0" y="256"/>
                </a:lnTo>
                <a:lnTo>
                  <a:pt x="97" y="158"/>
                </a:lnTo>
                <a:lnTo>
                  <a:pt x="247" y="0"/>
                </a:lnTo>
                <a:lnTo>
                  <a:pt x="657" y="0"/>
                </a:lnTo>
                <a:close/>
              </a:path>
            </a:pathLst>
          </a:custGeom>
          <a:solidFill>
            <a:srgbClr val="CFC7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0" name="Freeform 15"/>
          <p:cNvSpPr>
            <a:spLocks/>
          </p:cNvSpPr>
          <p:nvPr/>
        </p:nvSpPr>
        <p:spPr bwMode="auto">
          <a:xfrm>
            <a:off x="2354263" y="4710113"/>
            <a:ext cx="650875" cy="720725"/>
          </a:xfrm>
          <a:custGeom>
            <a:avLst/>
            <a:gdLst>
              <a:gd name="T0" fmla="*/ 410 w 410"/>
              <a:gd name="T1" fmla="*/ 0 h 454"/>
              <a:gd name="T2" fmla="*/ 410 w 410"/>
              <a:gd name="T3" fmla="*/ 454 h 454"/>
              <a:gd name="T4" fmla="*/ 0 w 410"/>
              <a:gd name="T5" fmla="*/ 454 h 454"/>
              <a:gd name="T6" fmla="*/ 0 w 410"/>
              <a:gd name="T7" fmla="*/ 0 h 454"/>
              <a:gd name="T8" fmla="*/ 0 w 410"/>
              <a:gd name="T9" fmla="*/ 0 h 454"/>
              <a:gd name="T10" fmla="*/ 410 w 410"/>
              <a:gd name="T11" fmla="*/ 0 h 454"/>
              <a:gd name="T12" fmla="*/ 410 w 410"/>
              <a:gd name="T13" fmla="*/ 0 h 4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0" h="454">
                <a:moveTo>
                  <a:pt x="410" y="0"/>
                </a:moveTo>
                <a:lnTo>
                  <a:pt x="410" y="454"/>
                </a:lnTo>
                <a:lnTo>
                  <a:pt x="0" y="454"/>
                </a:lnTo>
                <a:lnTo>
                  <a:pt x="0" y="0"/>
                </a:lnTo>
                <a:lnTo>
                  <a:pt x="410" y="0"/>
                </a:lnTo>
                <a:close/>
              </a:path>
            </a:pathLst>
          </a:custGeom>
          <a:solidFill>
            <a:srgbClr val="CFC7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1" name="Freeform 16"/>
          <p:cNvSpPr>
            <a:spLocks/>
          </p:cNvSpPr>
          <p:nvPr/>
        </p:nvSpPr>
        <p:spPr bwMode="auto">
          <a:xfrm>
            <a:off x="2263775" y="4200525"/>
            <a:ext cx="585788" cy="103188"/>
          </a:xfrm>
          <a:custGeom>
            <a:avLst/>
            <a:gdLst>
              <a:gd name="T0" fmla="*/ 369 w 369"/>
              <a:gd name="T1" fmla="*/ 0 h 65"/>
              <a:gd name="T2" fmla="*/ 304 w 369"/>
              <a:gd name="T3" fmla="*/ 65 h 65"/>
              <a:gd name="T4" fmla="*/ 0 w 369"/>
              <a:gd name="T5" fmla="*/ 65 h 65"/>
              <a:gd name="T6" fmla="*/ 61 w 369"/>
              <a:gd name="T7" fmla="*/ 0 h 65"/>
              <a:gd name="T8" fmla="*/ 369 w 369"/>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65">
                <a:moveTo>
                  <a:pt x="369" y="0"/>
                </a:moveTo>
                <a:lnTo>
                  <a:pt x="304" y="65"/>
                </a:lnTo>
                <a:lnTo>
                  <a:pt x="0" y="65"/>
                </a:lnTo>
                <a:lnTo>
                  <a:pt x="61" y="0"/>
                </a:lnTo>
                <a:lnTo>
                  <a:pt x="369" y="0"/>
                </a:lnTo>
                <a:close/>
              </a:path>
            </a:pathLst>
          </a:custGeom>
          <a:solidFill>
            <a:srgbClr val="D2E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2" name="Freeform 17"/>
          <p:cNvSpPr>
            <a:spLocks/>
          </p:cNvSpPr>
          <p:nvPr/>
        </p:nvSpPr>
        <p:spPr bwMode="auto">
          <a:xfrm>
            <a:off x="2019300" y="4303713"/>
            <a:ext cx="727075" cy="250825"/>
          </a:xfrm>
          <a:custGeom>
            <a:avLst/>
            <a:gdLst>
              <a:gd name="T0" fmla="*/ 458 w 458"/>
              <a:gd name="T1" fmla="*/ 0 h 158"/>
              <a:gd name="T2" fmla="*/ 308 w 458"/>
              <a:gd name="T3" fmla="*/ 158 h 158"/>
              <a:gd name="T4" fmla="*/ 0 w 458"/>
              <a:gd name="T5" fmla="*/ 158 h 158"/>
              <a:gd name="T6" fmla="*/ 154 w 458"/>
              <a:gd name="T7" fmla="*/ 0 h 158"/>
              <a:gd name="T8" fmla="*/ 458 w 458"/>
              <a:gd name="T9" fmla="*/ 0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8" h="158">
                <a:moveTo>
                  <a:pt x="458" y="0"/>
                </a:moveTo>
                <a:lnTo>
                  <a:pt x="308" y="158"/>
                </a:lnTo>
                <a:lnTo>
                  <a:pt x="0" y="158"/>
                </a:lnTo>
                <a:lnTo>
                  <a:pt x="154" y="0"/>
                </a:lnTo>
                <a:lnTo>
                  <a:pt x="458" y="0"/>
                </a:lnTo>
                <a:close/>
              </a:path>
            </a:pathLst>
          </a:custGeom>
          <a:solidFill>
            <a:srgbClr val="FDFA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3" name="Freeform 18"/>
          <p:cNvSpPr>
            <a:spLocks/>
          </p:cNvSpPr>
          <p:nvPr/>
        </p:nvSpPr>
        <p:spPr bwMode="auto">
          <a:xfrm>
            <a:off x="1619250" y="4554538"/>
            <a:ext cx="889000" cy="155575"/>
          </a:xfrm>
          <a:custGeom>
            <a:avLst/>
            <a:gdLst>
              <a:gd name="T0" fmla="*/ 560 w 560"/>
              <a:gd name="T1" fmla="*/ 0 h 98"/>
              <a:gd name="T2" fmla="*/ 463 w 560"/>
              <a:gd name="T3" fmla="*/ 98 h 98"/>
              <a:gd name="T4" fmla="*/ 0 w 560"/>
              <a:gd name="T5" fmla="*/ 98 h 98"/>
              <a:gd name="T6" fmla="*/ 97 w 560"/>
              <a:gd name="T7" fmla="*/ 0 h 98"/>
              <a:gd name="T8" fmla="*/ 97 w 560"/>
              <a:gd name="T9" fmla="*/ 0 h 98"/>
              <a:gd name="T10" fmla="*/ 252 w 560"/>
              <a:gd name="T11" fmla="*/ 0 h 98"/>
              <a:gd name="T12" fmla="*/ 560 w 560"/>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98">
                <a:moveTo>
                  <a:pt x="560" y="0"/>
                </a:moveTo>
                <a:lnTo>
                  <a:pt x="463" y="98"/>
                </a:lnTo>
                <a:lnTo>
                  <a:pt x="0" y="98"/>
                </a:lnTo>
                <a:lnTo>
                  <a:pt x="97" y="0"/>
                </a:lnTo>
                <a:lnTo>
                  <a:pt x="252" y="0"/>
                </a:lnTo>
                <a:lnTo>
                  <a:pt x="560" y="0"/>
                </a:lnTo>
                <a:close/>
              </a:path>
            </a:pathLst>
          </a:custGeom>
          <a:solidFill>
            <a:srgbClr val="F5C3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4" name="Freeform 19"/>
          <p:cNvSpPr>
            <a:spLocks/>
          </p:cNvSpPr>
          <p:nvPr/>
        </p:nvSpPr>
        <p:spPr bwMode="auto">
          <a:xfrm>
            <a:off x="1773238" y="4200525"/>
            <a:ext cx="587375" cy="354013"/>
          </a:xfrm>
          <a:custGeom>
            <a:avLst/>
            <a:gdLst>
              <a:gd name="T0" fmla="*/ 309 w 370"/>
              <a:gd name="T1" fmla="*/ 65 h 223"/>
              <a:gd name="T2" fmla="*/ 155 w 370"/>
              <a:gd name="T3" fmla="*/ 223 h 223"/>
              <a:gd name="T4" fmla="*/ 0 w 370"/>
              <a:gd name="T5" fmla="*/ 223 h 223"/>
              <a:gd name="T6" fmla="*/ 0 w 370"/>
              <a:gd name="T7" fmla="*/ 223 h 223"/>
              <a:gd name="T8" fmla="*/ 215 w 370"/>
              <a:gd name="T9" fmla="*/ 0 h 223"/>
              <a:gd name="T10" fmla="*/ 370 w 370"/>
              <a:gd name="T11" fmla="*/ 0 h 223"/>
              <a:gd name="T12" fmla="*/ 309 w 370"/>
              <a:gd name="T13" fmla="*/ 65 h 2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0" h="223">
                <a:moveTo>
                  <a:pt x="309" y="65"/>
                </a:moveTo>
                <a:lnTo>
                  <a:pt x="155" y="223"/>
                </a:lnTo>
                <a:lnTo>
                  <a:pt x="0" y="223"/>
                </a:lnTo>
                <a:lnTo>
                  <a:pt x="215" y="0"/>
                </a:lnTo>
                <a:lnTo>
                  <a:pt x="370" y="0"/>
                </a:lnTo>
                <a:lnTo>
                  <a:pt x="309" y="65"/>
                </a:lnTo>
                <a:close/>
              </a:path>
            </a:pathLst>
          </a:custGeom>
          <a:solidFill>
            <a:srgbClr val="D5ED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5" name="Freeform 20"/>
          <p:cNvSpPr>
            <a:spLocks/>
          </p:cNvSpPr>
          <p:nvPr/>
        </p:nvSpPr>
        <p:spPr bwMode="auto">
          <a:xfrm>
            <a:off x="1619250" y="4710113"/>
            <a:ext cx="735013" cy="720725"/>
          </a:xfrm>
          <a:custGeom>
            <a:avLst/>
            <a:gdLst>
              <a:gd name="T0" fmla="*/ 463 w 463"/>
              <a:gd name="T1" fmla="*/ 0 h 454"/>
              <a:gd name="T2" fmla="*/ 463 w 463"/>
              <a:gd name="T3" fmla="*/ 454 h 454"/>
              <a:gd name="T4" fmla="*/ 0 w 463"/>
              <a:gd name="T5" fmla="*/ 454 h 454"/>
              <a:gd name="T6" fmla="*/ 0 w 463"/>
              <a:gd name="T7" fmla="*/ 0 h 454"/>
              <a:gd name="T8" fmla="*/ 463 w 463"/>
              <a:gd name="T9" fmla="*/ 0 h 454"/>
              <a:gd name="T10" fmla="*/ 463 w 463"/>
              <a:gd name="T11" fmla="*/ 0 h 454"/>
              <a:gd name="T12" fmla="*/ 463 w 463"/>
              <a:gd name="T13" fmla="*/ 0 h 4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3" h="454">
                <a:moveTo>
                  <a:pt x="463" y="0"/>
                </a:moveTo>
                <a:lnTo>
                  <a:pt x="463" y="454"/>
                </a:lnTo>
                <a:lnTo>
                  <a:pt x="0" y="454"/>
                </a:lnTo>
                <a:lnTo>
                  <a:pt x="0" y="0"/>
                </a:lnTo>
                <a:lnTo>
                  <a:pt x="463" y="0"/>
                </a:lnTo>
                <a:close/>
              </a:path>
            </a:pathLst>
          </a:custGeom>
          <a:solidFill>
            <a:srgbClr val="F5C3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6" name="Freeform 21"/>
          <p:cNvSpPr>
            <a:spLocks/>
          </p:cNvSpPr>
          <p:nvPr/>
        </p:nvSpPr>
        <p:spPr bwMode="auto">
          <a:xfrm>
            <a:off x="1619250" y="4200525"/>
            <a:ext cx="1881188" cy="1230313"/>
          </a:xfrm>
          <a:custGeom>
            <a:avLst/>
            <a:gdLst>
              <a:gd name="T0" fmla="*/ 467 w 1185"/>
              <a:gd name="T1" fmla="*/ 0 h 775"/>
              <a:gd name="T2" fmla="*/ 312 w 1185"/>
              <a:gd name="T3" fmla="*/ 0 h 775"/>
              <a:gd name="T4" fmla="*/ 97 w 1185"/>
              <a:gd name="T5" fmla="*/ 223 h 775"/>
              <a:gd name="T6" fmla="*/ 0 w 1185"/>
              <a:gd name="T7" fmla="*/ 321 h 775"/>
              <a:gd name="T8" fmla="*/ 0 w 1185"/>
              <a:gd name="T9" fmla="*/ 775 h 775"/>
              <a:gd name="T10" fmla="*/ 463 w 1185"/>
              <a:gd name="T11" fmla="*/ 775 h 775"/>
              <a:gd name="T12" fmla="*/ 873 w 1185"/>
              <a:gd name="T13" fmla="*/ 775 h 775"/>
              <a:gd name="T14" fmla="*/ 1124 w 1185"/>
              <a:gd name="T15" fmla="*/ 524 h 775"/>
              <a:gd name="T16" fmla="*/ 1185 w 1185"/>
              <a:gd name="T17" fmla="*/ 459 h 775"/>
              <a:gd name="T18" fmla="*/ 1185 w 1185"/>
              <a:gd name="T19" fmla="*/ 0 h 775"/>
              <a:gd name="T20" fmla="*/ 775 w 1185"/>
              <a:gd name="T21" fmla="*/ 0 h 775"/>
              <a:gd name="T22" fmla="*/ 467 w 1185"/>
              <a:gd name="T23" fmla="*/ 0 h 7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85" h="775">
                <a:moveTo>
                  <a:pt x="467" y="0"/>
                </a:moveTo>
                <a:lnTo>
                  <a:pt x="312" y="0"/>
                </a:lnTo>
                <a:lnTo>
                  <a:pt x="97" y="223"/>
                </a:lnTo>
                <a:lnTo>
                  <a:pt x="0" y="321"/>
                </a:lnTo>
                <a:lnTo>
                  <a:pt x="0" y="775"/>
                </a:lnTo>
                <a:lnTo>
                  <a:pt x="463" y="775"/>
                </a:lnTo>
                <a:lnTo>
                  <a:pt x="873" y="775"/>
                </a:lnTo>
                <a:lnTo>
                  <a:pt x="1124" y="524"/>
                </a:lnTo>
                <a:lnTo>
                  <a:pt x="1185" y="459"/>
                </a:lnTo>
                <a:lnTo>
                  <a:pt x="1185" y="0"/>
                </a:lnTo>
                <a:lnTo>
                  <a:pt x="775" y="0"/>
                </a:lnTo>
                <a:lnTo>
                  <a:pt x="467" y="0"/>
                </a:lnTo>
                <a:close/>
              </a:path>
            </a:pathLst>
          </a:custGeom>
          <a:noFill/>
          <a:ln w="16"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7" name="Freeform 22"/>
          <p:cNvSpPr>
            <a:spLocks/>
          </p:cNvSpPr>
          <p:nvPr/>
        </p:nvSpPr>
        <p:spPr bwMode="auto">
          <a:xfrm>
            <a:off x="1619250" y="4200525"/>
            <a:ext cx="1881188" cy="509588"/>
          </a:xfrm>
          <a:custGeom>
            <a:avLst/>
            <a:gdLst>
              <a:gd name="T0" fmla="*/ 1185 w 1185"/>
              <a:gd name="T1" fmla="*/ 0 h 321"/>
              <a:gd name="T2" fmla="*/ 1120 w 1185"/>
              <a:gd name="T3" fmla="*/ 65 h 321"/>
              <a:gd name="T4" fmla="*/ 1120 w 1185"/>
              <a:gd name="T5" fmla="*/ 65 h 321"/>
              <a:gd name="T6" fmla="*/ 873 w 1185"/>
              <a:gd name="T7" fmla="*/ 321 h 321"/>
              <a:gd name="T8" fmla="*/ 463 w 1185"/>
              <a:gd name="T9" fmla="*/ 321 h 321"/>
              <a:gd name="T10" fmla="*/ 463 w 1185"/>
              <a:gd name="T11" fmla="*/ 321 h 321"/>
              <a:gd name="T12" fmla="*/ 0 w 1185"/>
              <a:gd name="T13" fmla="*/ 321 h 3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5" h="321">
                <a:moveTo>
                  <a:pt x="1185" y="0"/>
                </a:moveTo>
                <a:lnTo>
                  <a:pt x="1120" y="65"/>
                </a:lnTo>
                <a:lnTo>
                  <a:pt x="873" y="321"/>
                </a:lnTo>
                <a:lnTo>
                  <a:pt x="463" y="321"/>
                </a:lnTo>
                <a:lnTo>
                  <a:pt x="0" y="321"/>
                </a:lnTo>
              </a:path>
            </a:pathLst>
          </a:custGeom>
          <a:noFill/>
          <a:ln w="16"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8" name="Freeform 23"/>
          <p:cNvSpPr>
            <a:spLocks/>
          </p:cNvSpPr>
          <p:nvPr/>
        </p:nvSpPr>
        <p:spPr bwMode="auto">
          <a:xfrm>
            <a:off x="1773238" y="4554538"/>
            <a:ext cx="735012" cy="1587"/>
          </a:xfrm>
          <a:custGeom>
            <a:avLst/>
            <a:gdLst>
              <a:gd name="T0" fmla="*/ 463 w 463"/>
              <a:gd name="T1" fmla="*/ 0 h 1588"/>
              <a:gd name="T2" fmla="*/ 155 w 463"/>
              <a:gd name="T3" fmla="*/ 0 h 1588"/>
              <a:gd name="T4" fmla="*/ 0 w 463"/>
              <a:gd name="T5" fmla="*/ 0 h 1588"/>
              <a:gd name="T6" fmla="*/ 0 60000 65536"/>
              <a:gd name="T7" fmla="*/ 0 60000 65536"/>
              <a:gd name="T8" fmla="*/ 0 60000 65536"/>
            </a:gdLst>
            <a:ahLst/>
            <a:cxnLst>
              <a:cxn ang="T6">
                <a:pos x="T0" y="T1"/>
              </a:cxn>
              <a:cxn ang="T7">
                <a:pos x="T2" y="T3"/>
              </a:cxn>
              <a:cxn ang="T8">
                <a:pos x="T4" y="T5"/>
              </a:cxn>
            </a:cxnLst>
            <a:rect l="0" t="0" r="r" b="b"/>
            <a:pathLst>
              <a:path w="463" h="1588">
                <a:moveTo>
                  <a:pt x="463" y="0"/>
                </a:moveTo>
                <a:lnTo>
                  <a:pt x="155" y="0"/>
                </a:lnTo>
                <a:lnTo>
                  <a:pt x="0" y="0"/>
                </a:lnTo>
              </a:path>
            </a:pathLst>
          </a:custGeom>
          <a:noFill/>
          <a:ln w="16"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9" name="Freeform 24"/>
          <p:cNvSpPr>
            <a:spLocks/>
          </p:cNvSpPr>
          <p:nvPr/>
        </p:nvSpPr>
        <p:spPr bwMode="auto">
          <a:xfrm>
            <a:off x="2263775" y="4303713"/>
            <a:ext cx="1139825" cy="1587"/>
          </a:xfrm>
          <a:custGeom>
            <a:avLst/>
            <a:gdLst>
              <a:gd name="T0" fmla="*/ 718 w 718"/>
              <a:gd name="T1" fmla="*/ 0 h 1588"/>
              <a:gd name="T2" fmla="*/ 714 w 718"/>
              <a:gd name="T3" fmla="*/ 0 h 1588"/>
              <a:gd name="T4" fmla="*/ 304 w 718"/>
              <a:gd name="T5" fmla="*/ 0 h 1588"/>
              <a:gd name="T6" fmla="*/ 0 w 718"/>
              <a:gd name="T7" fmla="*/ 0 h 1588"/>
              <a:gd name="T8" fmla="*/ 0 w 718"/>
              <a:gd name="T9" fmla="*/ 0 h 15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1588">
                <a:moveTo>
                  <a:pt x="718" y="0"/>
                </a:moveTo>
                <a:lnTo>
                  <a:pt x="714" y="0"/>
                </a:lnTo>
                <a:lnTo>
                  <a:pt x="304" y="0"/>
                </a:lnTo>
                <a:lnTo>
                  <a:pt x="0" y="0"/>
                </a:lnTo>
              </a:path>
            </a:pathLst>
          </a:custGeom>
          <a:noFill/>
          <a:ln w="16"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0" name="Freeform 25"/>
          <p:cNvSpPr>
            <a:spLocks/>
          </p:cNvSpPr>
          <p:nvPr/>
        </p:nvSpPr>
        <p:spPr bwMode="auto">
          <a:xfrm>
            <a:off x="2354263" y="4200525"/>
            <a:ext cx="495300" cy="509588"/>
          </a:xfrm>
          <a:custGeom>
            <a:avLst/>
            <a:gdLst>
              <a:gd name="T0" fmla="*/ 312 w 312"/>
              <a:gd name="T1" fmla="*/ 0 h 321"/>
              <a:gd name="T2" fmla="*/ 247 w 312"/>
              <a:gd name="T3" fmla="*/ 65 h 321"/>
              <a:gd name="T4" fmla="*/ 97 w 312"/>
              <a:gd name="T5" fmla="*/ 223 h 321"/>
              <a:gd name="T6" fmla="*/ 0 w 312"/>
              <a:gd name="T7" fmla="*/ 321 h 3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2" h="321">
                <a:moveTo>
                  <a:pt x="312" y="0"/>
                </a:moveTo>
                <a:lnTo>
                  <a:pt x="247" y="65"/>
                </a:lnTo>
                <a:lnTo>
                  <a:pt x="97" y="223"/>
                </a:lnTo>
                <a:lnTo>
                  <a:pt x="0" y="321"/>
                </a:lnTo>
              </a:path>
            </a:pathLst>
          </a:custGeom>
          <a:noFill/>
          <a:ln w="16"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1" name="Freeform 26"/>
          <p:cNvSpPr>
            <a:spLocks/>
          </p:cNvSpPr>
          <p:nvPr/>
        </p:nvSpPr>
        <p:spPr bwMode="auto">
          <a:xfrm>
            <a:off x="2019300" y="4200525"/>
            <a:ext cx="341313" cy="354013"/>
          </a:xfrm>
          <a:custGeom>
            <a:avLst/>
            <a:gdLst>
              <a:gd name="T0" fmla="*/ 215 w 215"/>
              <a:gd name="T1" fmla="*/ 0 h 223"/>
              <a:gd name="T2" fmla="*/ 154 w 215"/>
              <a:gd name="T3" fmla="*/ 65 h 223"/>
              <a:gd name="T4" fmla="*/ 0 w 215"/>
              <a:gd name="T5" fmla="*/ 223 h 223"/>
              <a:gd name="T6" fmla="*/ 0 60000 65536"/>
              <a:gd name="T7" fmla="*/ 0 60000 65536"/>
              <a:gd name="T8" fmla="*/ 0 60000 65536"/>
            </a:gdLst>
            <a:ahLst/>
            <a:cxnLst>
              <a:cxn ang="T6">
                <a:pos x="T0" y="T1"/>
              </a:cxn>
              <a:cxn ang="T7">
                <a:pos x="T2" y="T3"/>
              </a:cxn>
              <a:cxn ang="T8">
                <a:pos x="T4" y="T5"/>
              </a:cxn>
            </a:cxnLst>
            <a:rect l="0" t="0" r="r" b="b"/>
            <a:pathLst>
              <a:path w="215" h="223">
                <a:moveTo>
                  <a:pt x="215" y="0"/>
                </a:moveTo>
                <a:lnTo>
                  <a:pt x="154" y="65"/>
                </a:lnTo>
                <a:lnTo>
                  <a:pt x="0" y="223"/>
                </a:lnTo>
              </a:path>
            </a:pathLst>
          </a:custGeom>
          <a:noFill/>
          <a:ln w="16"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2" name="Line 27"/>
          <p:cNvSpPr>
            <a:spLocks noChangeShapeType="1"/>
          </p:cNvSpPr>
          <p:nvPr/>
        </p:nvSpPr>
        <p:spPr bwMode="auto">
          <a:xfrm>
            <a:off x="3005138" y="4710113"/>
            <a:ext cx="1587" cy="720725"/>
          </a:xfrm>
          <a:prstGeom prst="line">
            <a:avLst/>
          </a:prstGeom>
          <a:noFill/>
          <a:ln w="16">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9653" name="Freeform 28"/>
          <p:cNvSpPr>
            <a:spLocks/>
          </p:cNvSpPr>
          <p:nvPr/>
        </p:nvSpPr>
        <p:spPr bwMode="auto">
          <a:xfrm>
            <a:off x="3397250" y="4303713"/>
            <a:ext cx="1588" cy="722312"/>
          </a:xfrm>
          <a:custGeom>
            <a:avLst/>
            <a:gdLst>
              <a:gd name="T0" fmla="*/ 0 w 1588"/>
              <a:gd name="T1" fmla="*/ 0 h 455"/>
              <a:gd name="T2" fmla="*/ 0 w 1588"/>
              <a:gd name="T3" fmla="*/ 0 h 455"/>
              <a:gd name="T4" fmla="*/ 0 w 1588"/>
              <a:gd name="T5" fmla="*/ 455 h 455"/>
              <a:gd name="T6" fmla="*/ 0 60000 65536"/>
              <a:gd name="T7" fmla="*/ 0 60000 65536"/>
              <a:gd name="T8" fmla="*/ 0 60000 65536"/>
            </a:gdLst>
            <a:ahLst/>
            <a:cxnLst>
              <a:cxn ang="T6">
                <a:pos x="T0" y="T1"/>
              </a:cxn>
              <a:cxn ang="T7">
                <a:pos x="T2" y="T3"/>
              </a:cxn>
              <a:cxn ang="T8">
                <a:pos x="T4" y="T5"/>
              </a:cxn>
            </a:cxnLst>
            <a:rect l="0" t="0" r="r" b="b"/>
            <a:pathLst>
              <a:path w="1588" h="455">
                <a:moveTo>
                  <a:pt x="0" y="0"/>
                </a:moveTo>
                <a:lnTo>
                  <a:pt x="0" y="0"/>
                </a:lnTo>
                <a:lnTo>
                  <a:pt x="0" y="455"/>
                </a:lnTo>
              </a:path>
            </a:pathLst>
          </a:custGeom>
          <a:noFill/>
          <a:ln w="16"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4" name="Line 29"/>
          <p:cNvSpPr>
            <a:spLocks noChangeShapeType="1"/>
          </p:cNvSpPr>
          <p:nvPr/>
        </p:nvSpPr>
        <p:spPr bwMode="auto">
          <a:xfrm>
            <a:off x="2354263" y="4710113"/>
            <a:ext cx="1587" cy="720725"/>
          </a:xfrm>
          <a:prstGeom prst="line">
            <a:avLst/>
          </a:prstGeom>
          <a:noFill/>
          <a:ln w="16">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48" name="Group 47"/>
          <p:cNvGrpSpPr>
            <a:grpSpLocks/>
          </p:cNvGrpSpPr>
          <p:nvPr/>
        </p:nvGrpSpPr>
        <p:grpSpPr bwMode="auto">
          <a:xfrm>
            <a:off x="3609975" y="4297363"/>
            <a:ext cx="1527175" cy="1133475"/>
            <a:chOff x="3609975" y="4602163"/>
            <a:chExt cx="1527175" cy="1133475"/>
          </a:xfrm>
        </p:grpSpPr>
        <p:sp>
          <p:nvSpPr>
            <p:cNvPr id="69678" name="Line 5"/>
            <p:cNvSpPr>
              <a:spLocks noChangeShapeType="1"/>
            </p:cNvSpPr>
            <p:nvPr/>
          </p:nvSpPr>
          <p:spPr bwMode="auto">
            <a:xfrm>
              <a:off x="3609975" y="4975225"/>
              <a:ext cx="231775" cy="1588"/>
            </a:xfrm>
            <a:prstGeom prst="line">
              <a:avLst/>
            </a:prstGeom>
            <a:noFill/>
            <a:ln w="32">
              <a:solidFill>
                <a:srgbClr val="CCCCC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9679" name="Freeform 6"/>
            <p:cNvSpPr>
              <a:spLocks/>
            </p:cNvSpPr>
            <p:nvPr/>
          </p:nvSpPr>
          <p:spPr bwMode="auto">
            <a:xfrm>
              <a:off x="3803650" y="4905375"/>
              <a:ext cx="128588" cy="141288"/>
            </a:xfrm>
            <a:custGeom>
              <a:avLst/>
              <a:gdLst>
                <a:gd name="T0" fmla="*/ 20 w 20"/>
                <a:gd name="T1" fmla="*/ 11 h 22"/>
                <a:gd name="T2" fmla="*/ 0 w 20"/>
                <a:gd name="T3" fmla="*/ 22 h 22"/>
                <a:gd name="T4" fmla="*/ 4 w 20"/>
                <a:gd name="T5" fmla="*/ 11 h 22"/>
                <a:gd name="T6" fmla="*/ 0 w 20"/>
                <a:gd name="T7" fmla="*/ 0 h 22"/>
                <a:gd name="T8" fmla="*/ 20 w 20"/>
                <a:gd name="T9" fmla="*/ 1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2">
                  <a:moveTo>
                    <a:pt x="20" y="11"/>
                  </a:moveTo>
                  <a:cubicBezTo>
                    <a:pt x="14" y="14"/>
                    <a:pt x="5" y="18"/>
                    <a:pt x="0" y="22"/>
                  </a:cubicBezTo>
                  <a:cubicBezTo>
                    <a:pt x="4" y="11"/>
                    <a:pt x="4" y="11"/>
                    <a:pt x="4" y="11"/>
                  </a:cubicBezTo>
                  <a:cubicBezTo>
                    <a:pt x="0" y="0"/>
                    <a:pt x="0" y="0"/>
                    <a:pt x="0" y="0"/>
                  </a:cubicBezTo>
                  <a:cubicBezTo>
                    <a:pt x="5" y="4"/>
                    <a:pt x="14" y="8"/>
                    <a:pt x="20" y="1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0" name="Freeform 30"/>
            <p:cNvSpPr>
              <a:spLocks/>
            </p:cNvSpPr>
            <p:nvPr/>
          </p:nvSpPr>
          <p:spPr bwMode="auto">
            <a:xfrm>
              <a:off x="4086225" y="4602163"/>
              <a:ext cx="1050925" cy="1133475"/>
            </a:xfrm>
            <a:custGeom>
              <a:avLst/>
              <a:gdLst>
                <a:gd name="T0" fmla="*/ 252 w 662"/>
                <a:gd name="T1" fmla="*/ 0 h 714"/>
                <a:gd name="T2" fmla="*/ 0 w 662"/>
                <a:gd name="T3" fmla="*/ 260 h 714"/>
                <a:gd name="T4" fmla="*/ 0 w 662"/>
                <a:gd name="T5" fmla="*/ 714 h 714"/>
                <a:gd name="T6" fmla="*/ 410 w 662"/>
                <a:gd name="T7" fmla="*/ 714 h 714"/>
                <a:gd name="T8" fmla="*/ 662 w 662"/>
                <a:gd name="T9" fmla="*/ 459 h 714"/>
                <a:gd name="T10" fmla="*/ 662 w 662"/>
                <a:gd name="T11" fmla="*/ 0 h 714"/>
                <a:gd name="T12" fmla="*/ 252 w 662"/>
                <a:gd name="T13" fmla="*/ 0 h 7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2" h="714">
                  <a:moveTo>
                    <a:pt x="252" y="0"/>
                  </a:moveTo>
                  <a:lnTo>
                    <a:pt x="0" y="260"/>
                  </a:lnTo>
                  <a:lnTo>
                    <a:pt x="0" y="714"/>
                  </a:lnTo>
                  <a:lnTo>
                    <a:pt x="410" y="714"/>
                  </a:lnTo>
                  <a:lnTo>
                    <a:pt x="662" y="459"/>
                  </a:lnTo>
                  <a:lnTo>
                    <a:pt x="662" y="0"/>
                  </a:lnTo>
                  <a:lnTo>
                    <a:pt x="252" y="0"/>
                  </a:lnTo>
                  <a:close/>
                </a:path>
              </a:pathLst>
            </a:custGeom>
            <a:solidFill>
              <a:srgbClr val="CFC771"/>
            </a:solidFill>
            <a:ln w="16" cap="flat">
              <a:solidFill>
                <a:srgbClr val="666666"/>
              </a:solidFill>
              <a:prstDash val="solid"/>
              <a:miter lim="800000"/>
              <a:headEnd/>
              <a:tailEnd/>
            </a:ln>
          </p:spPr>
          <p:txBody>
            <a:bodyPr/>
            <a:lstStyle/>
            <a:p>
              <a:endParaRPr lang="en-US"/>
            </a:p>
          </p:txBody>
        </p:sp>
        <p:sp>
          <p:nvSpPr>
            <p:cNvPr id="69681" name="Freeform 31"/>
            <p:cNvSpPr>
              <a:spLocks/>
            </p:cNvSpPr>
            <p:nvPr/>
          </p:nvSpPr>
          <p:spPr bwMode="auto">
            <a:xfrm>
              <a:off x="4086225" y="4602163"/>
              <a:ext cx="1050925" cy="412750"/>
            </a:xfrm>
            <a:custGeom>
              <a:avLst/>
              <a:gdLst>
                <a:gd name="T0" fmla="*/ 662 w 662"/>
                <a:gd name="T1" fmla="*/ 0 h 260"/>
                <a:gd name="T2" fmla="*/ 410 w 662"/>
                <a:gd name="T3" fmla="*/ 260 h 260"/>
                <a:gd name="T4" fmla="*/ 0 w 662"/>
                <a:gd name="T5" fmla="*/ 260 h 260"/>
                <a:gd name="T6" fmla="*/ 0 60000 65536"/>
                <a:gd name="T7" fmla="*/ 0 60000 65536"/>
                <a:gd name="T8" fmla="*/ 0 60000 65536"/>
              </a:gdLst>
              <a:ahLst/>
              <a:cxnLst>
                <a:cxn ang="T6">
                  <a:pos x="T0" y="T1"/>
                </a:cxn>
                <a:cxn ang="T7">
                  <a:pos x="T2" y="T3"/>
                </a:cxn>
                <a:cxn ang="T8">
                  <a:pos x="T4" y="T5"/>
                </a:cxn>
              </a:cxnLst>
              <a:rect l="0" t="0" r="r" b="b"/>
              <a:pathLst>
                <a:path w="662" h="260">
                  <a:moveTo>
                    <a:pt x="662" y="0"/>
                  </a:moveTo>
                  <a:lnTo>
                    <a:pt x="410" y="260"/>
                  </a:lnTo>
                  <a:lnTo>
                    <a:pt x="0" y="260"/>
                  </a:lnTo>
                </a:path>
              </a:pathLst>
            </a:custGeom>
            <a:noFill/>
            <a:ln w="16"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2" name="Line 32"/>
            <p:cNvSpPr>
              <a:spLocks noChangeShapeType="1"/>
            </p:cNvSpPr>
            <p:nvPr/>
          </p:nvSpPr>
          <p:spPr bwMode="auto">
            <a:xfrm>
              <a:off x="4737100" y="5014913"/>
              <a:ext cx="1588" cy="720725"/>
            </a:xfrm>
            <a:prstGeom prst="line">
              <a:avLst/>
            </a:prstGeom>
            <a:noFill/>
            <a:ln w="16">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 name="Group 48"/>
          <p:cNvGrpSpPr>
            <a:grpSpLocks/>
          </p:cNvGrpSpPr>
          <p:nvPr/>
        </p:nvGrpSpPr>
        <p:grpSpPr bwMode="auto">
          <a:xfrm>
            <a:off x="5407025" y="5013325"/>
            <a:ext cx="1701800" cy="1139825"/>
            <a:chOff x="5407025" y="5318125"/>
            <a:chExt cx="1701801" cy="1139826"/>
          </a:xfrm>
        </p:grpSpPr>
        <p:sp>
          <p:nvSpPr>
            <p:cNvPr id="69670" name="Line 9"/>
            <p:cNvSpPr>
              <a:spLocks noChangeShapeType="1"/>
            </p:cNvSpPr>
            <p:nvPr/>
          </p:nvSpPr>
          <p:spPr bwMode="auto">
            <a:xfrm>
              <a:off x="5407025" y="5318125"/>
              <a:ext cx="161925" cy="166688"/>
            </a:xfrm>
            <a:prstGeom prst="line">
              <a:avLst/>
            </a:prstGeom>
            <a:noFill/>
            <a:ln w="32">
              <a:solidFill>
                <a:srgbClr val="CCCCC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9671" name="Freeform 10"/>
            <p:cNvSpPr>
              <a:spLocks/>
            </p:cNvSpPr>
            <p:nvPr/>
          </p:nvSpPr>
          <p:spPr bwMode="auto">
            <a:xfrm>
              <a:off x="5491163" y="5400675"/>
              <a:ext cx="141288" cy="149225"/>
            </a:xfrm>
            <a:custGeom>
              <a:avLst/>
              <a:gdLst>
                <a:gd name="T0" fmla="*/ 22 w 22"/>
                <a:gd name="T1" fmla="*/ 23 h 23"/>
                <a:gd name="T2" fmla="*/ 0 w 22"/>
                <a:gd name="T3" fmla="*/ 17 h 23"/>
                <a:gd name="T4" fmla="*/ 11 w 22"/>
                <a:gd name="T5" fmla="*/ 11 h 23"/>
                <a:gd name="T6" fmla="*/ 16 w 22"/>
                <a:gd name="T7" fmla="*/ 0 h 23"/>
                <a:gd name="T8" fmla="*/ 22 w 22"/>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3">
                  <a:moveTo>
                    <a:pt x="22" y="23"/>
                  </a:moveTo>
                  <a:cubicBezTo>
                    <a:pt x="16" y="20"/>
                    <a:pt x="7" y="17"/>
                    <a:pt x="0" y="17"/>
                  </a:cubicBezTo>
                  <a:cubicBezTo>
                    <a:pt x="11" y="11"/>
                    <a:pt x="11" y="11"/>
                    <a:pt x="11" y="11"/>
                  </a:cubicBezTo>
                  <a:cubicBezTo>
                    <a:pt x="16" y="0"/>
                    <a:pt x="16" y="0"/>
                    <a:pt x="16" y="0"/>
                  </a:cubicBezTo>
                  <a:cubicBezTo>
                    <a:pt x="16" y="7"/>
                    <a:pt x="19" y="16"/>
                    <a:pt x="22"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2" name="Freeform 33"/>
            <p:cNvSpPr>
              <a:spLocks/>
            </p:cNvSpPr>
            <p:nvPr/>
          </p:nvSpPr>
          <p:spPr bwMode="auto">
            <a:xfrm>
              <a:off x="5935663" y="5324475"/>
              <a:ext cx="728663" cy="1133475"/>
            </a:xfrm>
            <a:custGeom>
              <a:avLst/>
              <a:gdLst>
                <a:gd name="T0" fmla="*/ 252 w 459"/>
                <a:gd name="T1" fmla="*/ 0 h 714"/>
                <a:gd name="T2" fmla="*/ 0 w 459"/>
                <a:gd name="T3" fmla="*/ 255 h 714"/>
                <a:gd name="T4" fmla="*/ 0 w 459"/>
                <a:gd name="T5" fmla="*/ 714 h 714"/>
                <a:gd name="T6" fmla="*/ 207 w 459"/>
                <a:gd name="T7" fmla="*/ 714 h 714"/>
                <a:gd name="T8" fmla="*/ 459 w 459"/>
                <a:gd name="T9" fmla="*/ 454 h 714"/>
                <a:gd name="T10" fmla="*/ 459 w 459"/>
                <a:gd name="T11" fmla="*/ 0 h 714"/>
                <a:gd name="T12" fmla="*/ 252 w 459"/>
                <a:gd name="T13" fmla="*/ 0 h 7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9" h="714">
                  <a:moveTo>
                    <a:pt x="252" y="0"/>
                  </a:moveTo>
                  <a:lnTo>
                    <a:pt x="0" y="255"/>
                  </a:lnTo>
                  <a:lnTo>
                    <a:pt x="0" y="714"/>
                  </a:lnTo>
                  <a:lnTo>
                    <a:pt x="207" y="714"/>
                  </a:lnTo>
                  <a:lnTo>
                    <a:pt x="459" y="454"/>
                  </a:lnTo>
                  <a:lnTo>
                    <a:pt x="459" y="0"/>
                  </a:lnTo>
                  <a:lnTo>
                    <a:pt x="252" y="0"/>
                  </a:lnTo>
                  <a:close/>
                </a:path>
              </a:pathLst>
            </a:custGeom>
            <a:solidFill>
              <a:srgbClr val="CFC771"/>
            </a:solidFill>
            <a:ln w="16" cap="flat">
              <a:solidFill>
                <a:srgbClr val="666666"/>
              </a:solidFill>
              <a:prstDash val="solid"/>
              <a:miter lim="800000"/>
              <a:headEnd/>
              <a:tailEnd/>
            </a:ln>
          </p:spPr>
          <p:txBody>
            <a:bodyPr/>
            <a:lstStyle/>
            <a:p>
              <a:endParaRPr lang="en-US"/>
            </a:p>
          </p:txBody>
        </p:sp>
        <p:sp>
          <p:nvSpPr>
            <p:cNvPr id="69673" name="Freeform 34"/>
            <p:cNvSpPr>
              <a:spLocks/>
            </p:cNvSpPr>
            <p:nvPr/>
          </p:nvSpPr>
          <p:spPr bwMode="auto">
            <a:xfrm>
              <a:off x="5935663" y="5324475"/>
              <a:ext cx="728663" cy="404813"/>
            </a:xfrm>
            <a:custGeom>
              <a:avLst/>
              <a:gdLst>
                <a:gd name="T0" fmla="*/ 459 w 459"/>
                <a:gd name="T1" fmla="*/ 0 h 255"/>
                <a:gd name="T2" fmla="*/ 207 w 459"/>
                <a:gd name="T3" fmla="*/ 255 h 255"/>
                <a:gd name="T4" fmla="*/ 0 w 459"/>
                <a:gd name="T5" fmla="*/ 255 h 255"/>
                <a:gd name="T6" fmla="*/ 0 60000 65536"/>
                <a:gd name="T7" fmla="*/ 0 60000 65536"/>
                <a:gd name="T8" fmla="*/ 0 60000 65536"/>
              </a:gdLst>
              <a:ahLst/>
              <a:cxnLst>
                <a:cxn ang="T6">
                  <a:pos x="T0" y="T1"/>
                </a:cxn>
                <a:cxn ang="T7">
                  <a:pos x="T2" y="T3"/>
                </a:cxn>
                <a:cxn ang="T8">
                  <a:pos x="T4" y="T5"/>
                </a:cxn>
              </a:cxnLst>
              <a:rect l="0" t="0" r="r" b="b"/>
              <a:pathLst>
                <a:path w="459" h="255">
                  <a:moveTo>
                    <a:pt x="459" y="0"/>
                  </a:moveTo>
                  <a:lnTo>
                    <a:pt x="207" y="255"/>
                  </a:lnTo>
                  <a:lnTo>
                    <a:pt x="0" y="255"/>
                  </a:lnTo>
                </a:path>
              </a:pathLst>
            </a:custGeom>
            <a:noFill/>
            <a:ln w="16"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74" name="Line 35"/>
            <p:cNvSpPr>
              <a:spLocks noChangeShapeType="1"/>
            </p:cNvSpPr>
            <p:nvPr/>
          </p:nvSpPr>
          <p:spPr bwMode="auto">
            <a:xfrm>
              <a:off x="6264275" y="5735638"/>
              <a:ext cx="1588" cy="722313"/>
            </a:xfrm>
            <a:prstGeom prst="line">
              <a:avLst/>
            </a:prstGeom>
            <a:noFill/>
            <a:ln w="16">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9675" name="Freeform 36"/>
            <p:cNvSpPr>
              <a:spLocks/>
            </p:cNvSpPr>
            <p:nvPr/>
          </p:nvSpPr>
          <p:spPr bwMode="auto">
            <a:xfrm>
              <a:off x="6380163" y="5324475"/>
              <a:ext cx="728663" cy="1133475"/>
            </a:xfrm>
            <a:custGeom>
              <a:avLst/>
              <a:gdLst>
                <a:gd name="T0" fmla="*/ 252 w 459"/>
                <a:gd name="T1" fmla="*/ 0 h 714"/>
                <a:gd name="T2" fmla="*/ 0 w 459"/>
                <a:gd name="T3" fmla="*/ 255 h 714"/>
                <a:gd name="T4" fmla="*/ 0 w 459"/>
                <a:gd name="T5" fmla="*/ 714 h 714"/>
                <a:gd name="T6" fmla="*/ 207 w 459"/>
                <a:gd name="T7" fmla="*/ 714 h 714"/>
                <a:gd name="T8" fmla="*/ 459 w 459"/>
                <a:gd name="T9" fmla="*/ 454 h 714"/>
                <a:gd name="T10" fmla="*/ 459 w 459"/>
                <a:gd name="T11" fmla="*/ 0 h 714"/>
                <a:gd name="T12" fmla="*/ 252 w 459"/>
                <a:gd name="T13" fmla="*/ 0 h 7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9" h="714">
                  <a:moveTo>
                    <a:pt x="252" y="0"/>
                  </a:moveTo>
                  <a:lnTo>
                    <a:pt x="0" y="255"/>
                  </a:lnTo>
                  <a:lnTo>
                    <a:pt x="0" y="714"/>
                  </a:lnTo>
                  <a:lnTo>
                    <a:pt x="207" y="714"/>
                  </a:lnTo>
                  <a:lnTo>
                    <a:pt x="459" y="454"/>
                  </a:lnTo>
                  <a:lnTo>
                    <a:pt x="459" y="0"/>
                  </a:lnTo>
                  <a:lnTo>
                    <a:pt x="252" y="0"/>
                  </a:lnTo>
                  <a:close/>
                </a:path>
              </a:pathLst>
            </a:custGeom>
            <a:solidFill>
              <a:srgbClr val="CFC771"/>
            </a:solidFill>
            <a:ln w="16" cap="flat">
              <a:solidFill>
                <a:srgbClr val="666666"/>
              </a:solidFill>
              <a:prstDash val="solid"/>
              <a:miter lim="800000"/>
              <a:headEnd/>
              <a:tailEnd/>
            </a:ln>
          </p:spPr>
          <p:txBody>
            <a:bodyPr/>
            <a:lstStyle/>
            <a:p>
              <a:endParaRPr lang="en-US"/>
            </a:p>
          </p:txBody>
        </p:sp>
        <p:sp>
          <p:nvSpPr>
            <p:cNvPr id="69676" name="Freeform 37"/>
            <p:cNvSpPr>
              <a:spLocks/>
            </p:cNvSpPr>
            <p:nvPr/>
          </p:nvSpPr>
          <p:spPr bwMode="auto">
            <a:xfrm>
              <a:off x="6380163" y="5324475"/>
              <a:ext cx="728663" cy="404813"/>
            </a:xfrm>
            <a:custGeom>
              <a:avLst/>
              <a:gdLst>
                <a:gd name="T0" fmla="*/ 459 w 459"/>
                <a:gd name="T1" fmla="*/ 0 h 255"/>
                <a:gd name="T2" fmla="*/ 207 w 459"/>
                <a:gd name="T3" fmla="*/ 255 h 255"/>
                <a:gd name="T4" fmla="*/ 0 w 459"/>
                <a:gd name="T5" fmla="*/ 255 h 255"/>
                <a:gd name="T6" fmla="*/ 0 60000 65536"/>
                <a:gd name="T7" fmla="*/ 0 60000 65536"/>
                <a:gd name="T8" fmla="*/ 0 60000 65536"/>
              </a:gdLst>
              <a:ahLst/>
              <a:cxnLst>
                <a:cxn ang="T6">
                  <a:pos x="T0" y="T1"/>
                </a:cxn>
                <a:cxn ang="T7">
                  <a:pos x="T2" y="T3"/>
                </a:cxn>
                <a:cxn ang="T8">
                  <a:pos x="T4" y="T5"/>
                </a:cxn>
              </a:cxnLst>
              <a:rect l="0" t="0" r="r" b="b"/>
              <a:pathLst>
                <a:path w="459" h="255">
                  <a:moveTo>
                    <a:pt x="459" y="0"/>
                  </a:moveTo>
                  <a:lnTo>
                    <a:pt x="207" y="255"/>
                  </a:lnTo>
                  <a:lnTo>
                    <a:pt x="0" y="255"/>
                  </a:lnTo>
                </a:path>
              </a:pathLst>
            </a:custGeom>
            <a:noFill/>
            <a:ln w="16"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77" name="Line 38"/>
            <p:cNvSpPr>
              <a:spLocks noChangeShapeType="1"/>
            </p:cNvSpPr>
            <p:nvPr/>
          </p:nvSpPr>
          <p:spPr bwMode="auto">
            <a:xfrm>
              <a:off x="6708775" y="5735638"/>
              <a:ext cx="1588" cy="722313"/>
            </a:xfrm>
            <a:prstGeom prst="line">
              <a:avLst/>
            </a:prstGeom>
            <a:noFill/>
            <a:ln w="16">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0" name="Group 49"/>
          <p:cNvGrpSpPr>
            <a:grpSpLocks/>
          </p:cNvGrpSpPr>
          <p:nvPr/>
        </p:nvGrpSpPr>
        <p:grpSpPr bwMode="auto">
          <a:xfrm>
            <a:off x="5407025" y="3517900"/>
            <a:ext cx="1701800" cy="1255713"/>
            <a:chOff x="5407025" y="3822700"/>
            <a:chExt cx="1701800" cy="1255713"/>
          </a:xfrm>
        </p:grpSpPr>
        <p:sp>
          <p:nvSpPr>
            <p:cNvPr id="69662" name="Line 7"/>
            <p:cNvSpPr>
              <a:spLocks noChangeShapeType="1"/>
            </p:cNvSpPr>
            <p:nvPr/>
          </p:nvSpPr>
          <p:spPr bwMode="auto">
            <a:xfrm flipV="1">
              <a:off x="5407025" y="4730750"/>
              <a:ext cx="161925" cy="161925"/>
            </a:xfrm>
            <a:prstGeom prst="line">
              <a:avLst/>
            </a:prstGeom>
            <a:noFill/>
            <a:ln w="32">
              <a:solidFill>
                <a:srgbClr val="CCCCC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9663" name="Freeform 8"/>
            <p:cNvSpPr>
              <a:spLocks/>
            </p:cNvSpPr>
            <p:nvPr/>
          </p:nvSpPr>
          <p:spPr bwMode="auto">
            <a:xfrm>
              <a:off x="5491163" y="4667250"/>
              <a:ext cx="141288" cy="141288"/>
            </a:xfrm>
            <a:custGeom>
              <a:avLst/>
              <a:gdLst>
                <a:gd name="T0" fmla="*/ 22 w 22"/>
                <a:gd name="T1" fmla="*/ 0 h 22"/>
                <a:gd name="T2" fmla="*/ 16 w 22"/>
                <a:gd name="T3" fmla="*/ 22 h 22"/>
                <a:gd name="T4" fmla="*/ 11 w 22"/>
                <a:gd name="T5" fmla="*/ 11 h 22"/>
                <a:gd name="T6" fmla="*/ 0 w 22"/>
                <a:gd name="T7" fmla="*/ 6 h 22"/>
                <a:gd name="T8" fmla="*/ 22 w 22"/>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2">
                  <a:moveTo>
                    <a:pt x="22" y="0"/>
                  </a:moveTo>
                  <a:cubicBezTo>
                    <a:pt x="19" y="6"/>
                    <a:pt x="16" y="15"/>
                    <a:pt x="16" y="22"/>
                  </a:cubicBezTo>
                  <a:cubicBezTo>
                    <a:pt x="11" y="11"/>
                    <a:pt x="11" y="11"/>
                    <a:pt x="11" y="11"/>
                  </a:cubicBezTo>
                  <a:cubicBezTo>
                    <a:pt x="0" y="6"/>
                    <a:pt x="0" y="6"/>
                    <a:pt x="0" y="6"/>
                  </a:cubicBezTo>
                  <a:cubicBezTo>
                    <a:pt x="7" y="6"/>
                    <a:pt x="16" y="3"/>
                    <a:pt x="22"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4" name="Freeform 39"/>
            <p:cNvSpPr>
              <a:spLocks/>
            </p:cNvSpPr>
            <p:nvPr/>
          </p:nvSpPr>
          <p:spPr bwMode="auto">
            <a:xfrm>
              <a:off x="6257925" y="3822700"/>
              <a:ext cx="850900" cy="941388"/>
            </a:xfrm>
            <a:custGeom>
              <a:avLst/>
              <a:gdLst>
                <a:gd name="T0" fmla="*/ 126 w 536"/>
                <a:gd name="T1" fmla="*/ 0 h 593"/>
                <a:gd name="T2" fmla="*/ 0 w 536"/>
                <a:gd name="T3" fmla="*/ 134 h 593"/>
                <a:gd name="T4" fmla="*/ 0 w 536"/>
                <a:gd name="T5" fmla="*/ 593 h 593"/>
                <a:gd name="T6" fmla="*/ 410 w 536"/>
                <a:gd name="T7" fmla="*/ 593 h 593"/>
                <a:gd name="T8" fmla="*/ 536 w 536"/>
                <a:gd name="T9" fmla="*/ 459 h 593"/>
                <a:gd name="T10" fmla="*/ 536 w 536"/>
                <a:gd name="T11" fmla="*/ 0 h 593"/>
                <a:gd name="T12" fmla="*/ 126 w 536"/>
                <a:gd name="T13" fmla="*/ 0 h 5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593">
                  <a:moveTo>
                    <a:pt x="126" y="0"/>
                  </a:moveTo>
                  <a:lnTo>
                    <a:pt x="0" y="134"/>
                  </a:lnTo>
                  <a:lnTo>
                    <a:pt x="0" y="593"/>
                  </a:lnTo>
                  <a:lnTo>
                    <a:pt x="410" y="593"/>
                  </a:lnTo>
                  <a:lnTo>
                    <a:pt x="536" y="459"/>
                  </a:lnTo>
                  <a:lnTo>
                    <a:pt x="536" y="0"/>
                  </a:lnTo>
                  <a:lnTo>
                    <a:pt x="126" y="0"/>
                  </a:lnTo>
                  <a:close/>
                </a:path>
              </a:pathLst>
            </a:custGeom>
            <a:solidFill>
              <a:srgbClr val="CFC771"/>
            </a:solidFill>
            <a:ln w="16" cap="flat">
              <a:solidFill>
                <a:srgbClr val="666666"/>
              </a:solidFill>
              <a:prstDash val="solid"/>
              <a:miter lim="800000"/>
              <a:headEnd/>
              <a:tailEnd/>
            </a:ln>
          </p:spPr>
          <p:txBody>
            <a:bodyPr/>
            <a:lstStyle/>
            <a:p>
              <a:endParaRPr lang="en-US"/>
            </a:p>
          </p:txBody>
        </p:sp>
        <p:sp>
          <p:nvSpPr>
            <p:cNvPr id="69665" name="Freeform 40"/>
            <p:cNvSpPr>
              <a:spLocks/>
            </p:cNvSpPr>
            <p:nvPr/>
          </p:nvSpPr>
          <p:spPr bwMode="auto">
            <a:xfrm>
              <a:off x="6257925" y="3822700"/>
              <a:ext cx="850900" cy="212725"/>
            </a:xfrm>
            <a:custGeom>
              <a:avLst/>
              <a:gdLst>
                <a:gd name="T0" fmla="*/ 536 w 536"/>
                <a:gd name="T1" fmla="*/ 0 h 134"/>
                <a:gd name="T2" fmla="*/ 410 w 536"/>
                <a:gd name="T3" fmla="*/ 134 h 134"/>
                <a:gd name="T4" fmla="*/ 0 w 536"/>
                <a:gd name="T5" fmla="*/ 134 h 134"/>
                <a:gd name="T6" fmla="*/ 0 60000 65536"/>
                <a:gd name="T7" fmla="*/ 0 60000 65536"/>
                <a:gd name="T8" fmla="*/ 0 60000 65536"/>
              </a:gdLst>
              <a:ahLst/>
              <a:cxnLst>
                <a:cxn ang="T6">
                  <a:pos x="T0" y="T1"/>
                </a:cxn>
                <a:cxn ang="T7">
                  <a:pos x="T2" y="T3"/>
                </a:cxn>
                <a:cxn ang="T8">
                  <a:pos x="T4" y="T5"/>
                </a:cxn>
              </a:cxnLst>
              <a:rect l="0" t="0" r="r" b="b"/>
              <a:pathLst>
                <a:path w="536" h="134">
                  <a:moveTo>
                    <a:pt x="536" y="0"/>
                  </a:moveTo>
                  <a:lnTo>
                    <a:pt x="410" y="134"/>
                  </a:lnTo>
                  <a:lnTo>
                    <a:pt x="0" y="134"/>
                  </a:lnTo>
                </a:path>
              </a:pathLst>
            </a:custGeom>
            <a:noFill/>
            <a:ln w="16"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6" name="Line 41"/>
            <p:cNvSpPr>
              <a:spLocks noChangeShapeType="1"/>
            </p:cNvSpPr>
            <p:nvPr/>
          </p:nvSpPr>
          <p:spPr bwMode="auto">
            <a:xfrm>
              <a:off x="6908800" y="4041775"/>
              <a:ext cx="1588" cy="722313"/>
            </a:xfrm>
            <a:prstGeom prst="line">
              <a:avLst/>
            </a:prstGeom>
            <a:noFill/>
            <a:ln w="16">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9667" name="Freeform 42"/>
            <p:cNvSpPr>
              <a:spLocks/>
            </p:cNvSpPr>
            <p:nvPr/>
          </p:nvSpPr>
          <p:spPr bwMode="auto">
            <a:xfrm>
              <a:off x="5935663" y="4144963"/>
              <a:ext cx="857250" cy="933450"/>
            </a:xfrm>
            <a:custGeom>
              <a:avLst/>
              <a:gdLst>
                <a:gd name="T0" fmla="*/ 130 w 540"/>
                <a:gd name="T1" fmla="*/ 0 h 588"/>
                <a:gd name="T2" fmla="*/ 0 w 540"/>
                <a:gd name="T3" fmla="*/ 134 h 588"/>
                <a:gd name="T4" fmla="*/ 0 w 540"/>
                <a:gd name="T5" fmla="*/ 588 h 588"/>
                <a:gd name="T6" fmla="*/ 410 w 540"/>
                <a:gd name="T7" fmla="*/ 588 h 588"/>
                <a:gd name="T8" fmla="*/ 540 w 540"/>
                <a:gd name="T9" fmla="*/ 454 h 588"/>
                <a:gd name="T10" fmla="*/ 540 w 540"/>
                <a:gd name="T11" fmla="*/ 0 h 588"/>
                <a:gd name="T12" fmla="*/ 130 w 540"/>
                <a:gd name="T13" fmla="*/ 0 h 5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0" h="588">
                  <a:moveTo>
                    <a:pt x="130" y="0"/>
                  </a:moveTo>
                  <a:lnTo>
                    <a:pt x="0" y="134"/>
                  </a:lnTo>
                  <a:lnTo>
                    <a:pt x="0" y="588"/>
                  </a:lnTo>
                  <a:lnTo>
                    <a:pt x="410" y="588"/>
                  </a:lnTo>
                  <a:lnTo>
                    <a:pt x="540" y="454"/>
                  </a:lnTo>
                  <a:lnTo>
                    <a:pt x="540" y="0"/>
                  </a:lnTo>
                  <a:lnTo>
                    <a:pt x="130" y="0"/>
                  </a:lnTo>
                  <a:close/>
                </a:path>
              </a:pathLst>
            </a:custGeom>
            <a:solidFill>
              <a:srgbClr val="CFC771"/>
            </a:solidFill>
            <a:ln w="16" cap="flat">
              <a:solidFill>
                <a:srgbClr val="666666"/>
              </a:solidFill>
              <a:prstDash val="solid"/>
              <a:miter lim="800000"/>
              <a:headEnd/>
              <a:tailEnd/>
            </a:ln>
          </p:spPr>
          <p:txBody>
            <a:bodyPr/>
            <a:lstStyle/>
            <a:p>
              <a:endParaRPr lang="en-US"/>
            </a:p>
          </p:txBody>
        </p:sp>
        <p:sp>
          <p:nvSpPr>
            <p:cNvPr id="69668" name="Freeform 43"/>
            <p:cNvSpPr>
              <a:spLocks/>
            </p:cNvSpPr>
            <p:nvPr/>
          </p:nvSpPr>
          <p:spPr bwMode="auto">
            <a:xfrm>
              <a:off x="5935663" y="4144963"/>
              <a:ext cx="857250" cy="212725"/>
            </a:xfrm>
            <a:custGeom>
              <a:avLst/>
              <a:gdLst>
                <a:gd name="T0" fmla="*/ 540 w 540"/>
                <a:gd name="T1" fmla="*/ 0 h 134"/>
                <a:gd name="T2" fmla="*/ 410 w 540"/>
                <a:gd name="T3" fmla="*/ 134 h 134"/>
                <a:gd name="T4" fmla="*/ 0 w 540"/>
                <a:gd name="T5" fmla="*/ 134 h 134"/>
                <a:gd name="T6" fmla="*/ 0 60000 65536"/>
                <a:gd name="T7" fmla="*/ 0 60000 65536"/>
                <a:gd name="T8" fmla="*/ 0 60000 65536"/>
              </a:gdLst>
              <a:ahLst/>
              <a:cxnLst>
                <a:cxn ang="T6">
                  <a:pos x="T0" y="T1"/>
                </a:cxn>
                <a:cxn ang="T7">
                  <a:pos x="T2" y="T3"/>
                </a:cxn>
                <a:cxn ang="T8">
                  <a:pos x="T4" y="T5"/>
                </a:cxn>
              </a:cxnLst>
              <a:rect l="0" t="0" r="r" b="b"/>
              <a:pathLst>
                <a:path w="540" h="134">
                  <a:moveTo>
                    <a:pt x="540" y="0"/>
                  </a:moveTo>
                  <a:lnTo>
                    <a:pt x="410" y="134"/>
                  </a:lnTo>
                  <a:lnTo>
                    <a:pt x="0" y="134"/>
                  </a:lnTo>
                </a:path>
              </a:pathLst>
            </a:custGeom>
            <a:noFill/>
            <a:ln w="16"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9" name="Line 44"/>
            <p:cNvSpPr>
              <a:spLocks noChangeShapeType="1"/>
            </p:cNvSpPr>
            <p:nvPr/>
          </p:nvSpPr>
          <p:spPr bwMode="auto">
            <a:xfrm>
              <a:off x="6586538" y="4357688"/>
              <a:ext cx="1588" cy="720725"/>
            </a:xfrm>
            <a:prstGeom prst="line">
              <a:avLst/>
            </a:prstGeom>
            <a:noFill/>
            <a:ln w="16">
              <a:solidFill>
                <a:srgbClr val="666666"/>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sp>
        <p:nvSpPr>
          <p:cNvPr id="69658" name="Text Box 78"/>
          <p:cNvSpPr txBox="1">
            <a:spLocks noChangeArrowheads="1"/>
          </p:cNvSpPr>
          <p:nvPr/>
        </p:nvSpPr>
        <p:spPr bwMode="auto">
          <a:xfrm>
            <a:off x="2286000" y="3778250"/>
            <a:ext cx="9540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Lights</a:t>
            </a:r>
          </a:p>
        </p:txBody>
      </p:sp>
      <p:sp>
        <p:nvSpPr>
          <p:cNvPr id="69659" name="Text Box 79"/>
          <p:cNvSpPr txBox="1">
            <a:spLocks noChangeArrowheads="1"/>
          </p:cNvSpPr>
          <p:nvPr/>
        </p:nvSpPr>
        <p:spPr bwMode="auto">
          <a:xfrm rot="-3031385">
            <a:off x="1176338" y="4116388"/>
            <a:ext cx="11017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Frames</a:t>
            </a:r>
          </a:p>
        </p:txBody>
      </p:sp>
      <p:sp>
        <p:nvSpPr>
          <p:cNvPr id="53" name="Text Box 78"/>
          <p:cNvSpPr txBox="1">
            <a:spLocks noChangeArrowheads="1"/>
          </p:cNvSpPr>
          <p:nvPr/>
        </p:nvSpPr>
        <p:spPr bwMode="auto">
          <a:xfrm>
            <a:off x="5791200" y="30480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t>Time split </a:t>
            </a:r>
          </a:p>
        </p:txBody>
      </p:sp>
      <p:sp>
        <p:nvSpPr>
          <p:cNvPr id="54" name="Text Box 78"/>
          <p:cNvSpPr txBox="1">
            <a:spLocks noChangeArrowheads="1"/>
          </p:cNvSpPr>
          <p:nvPr/>
        </p:nvSpPr>
        <p:spPr bwMode="auto">
          <a:xfrm>
            <a:off x="5791200" y="62484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t>Light split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46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46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a:latin typeface="Arial" charset="0"/>
              </a:rPr>
              <a:t>Results - Iris</a:t>
            </a:r>
          </a:p>
        </p:txBody>
      </p:sp>
      <p:sp>
        <p:nvSpPr>
          <p:cNvPr id="7" name="Content Placeholder 2"/>
          <p:cNvSpPr>
            <a:spLocks noGrp="1"/>
          </p:cNvSpPr>
          <p:nvPr>
            <p:ph idx="1"/>
          </p:nvPr>
        </p:nvSpPr>
        <p:spPr>
          <a:xfrm>
            <a:off x="548684" y="1325903"/>
            <a:ext cx="8229600" cy="4625975"/>
          </a:xfrm>
        </p:spPr>
        <p:txBody>
          <a:bodyPr/>
          <a:lstStyle/>
          <a:p>
            <a:pPr>
              <a:defRPr/>
            </a:pPr>
            <a:r>
              <a:rPr lang="en-US" dirty="0" smtClean="0">
                <a:cs typeface="+mn-cs"/>
              </a:rPr>
              <a:t>51k triangles, 65,536 lights</a:t>
            </a:r>
          </a:p>
          <a:p>
            <a:pPr>
              <a:defRPr/>
            </a:pPr>
            <a:r>
              <a:rPr lang="en-US" dirty="0" smtClean="0">
                <a:cs typeface="+mn-cs"/>
              </a:rPr>
              <a:t>Deforming objects, high-frequency shadows</a:t>
            </a:r>
          </a:p>
          <a:p>
            <a:pPr>
              <a:defRPr/>
            </a:pPr>
            <a:r>
              <a:rPr lang="en-US" dirty="0" smtClean="0">
                <a:solidFill>
                  <a:schemeClr val="accent4"/>
                </a:solidFill>
                <a:cs typeface="+mn-cs"/>
              </a:rPr>
              <a:t>6.9 sec / frame </a:t>
            </a:r>
            <a:r>
              <a:rPr lang="en-US" sz="2400" dirty="0" smtClean="0">
                <a:cs typeface="+mn-cs"/>
              </a:rPr>
              <a:t>(brute-force: </a:t>
            </a:r>
            <a:r>
              <a:rPr lang="en-US" sz="2400" dirty="0" smtClean="0">
                <a:solidFill>
                  <a:schemeClr val="accent6"/>
                </a:solidFill>
                <a:cs typeface="+mn-cs"/>
              </a:rPr>
              <a:t>2 min / frame</a:t>
            </a:r>
            <a:r>
              <a:rPr lang="en-US" sz="2400" dirty="0" smtClean="0">
                <a:cs typeface="+mn-cs"/>
              </a:rPr>
              <a:t>)</a:t>
            </a:r>
            <a:endParaRPr lang="en-US" sz="2400" dirty="0">
              <a:cs typeface="+mn-cs"/>
            </a:endParaRPr>
          </a:p>
        </p:txBody>
      </p:sp>
      <p:pic>
        <p:nvPicPr>
          <p:cNvPr id="2" name="iris.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3200365"/>
            <a:ext cx="9144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atin typeface="Arial" charset="0"/>
              </a:rPr>
              <a:t>Results - Temple</a:t>
            </a:r>
          </a:p>
        </p:txBody>
      </p:sp>
      <p:sp>
        <p:nvSpPr>
          <p:cNvPr id="5" name="Content Placeholder 2"/>
          <p:cNvSpPr txBox="1">
            <a:spLocks/>
          </p:cNvSpPr>
          <p:nvPr/>
        </p:nvSpPr>
        <p:spPr>
          <a:xfrm>
            <a:off x="457245" y="1143025"/>
            <a:ext cx="8229600" cy="4625975"/>
          </a:xfrm>
          <a:prstGeom prst="rect">
            <a:avLst/>
          </a:prstGeom>
        </p:spPr>
        <p:txBody>
          <a:bodyPr lIns="54864" tIns="91440">
            <a:normAutofit/>
          </a:bodyPr>
          <a:lstStyle/>
          <a:p>
            <a:pPr marL="438912" indent="-320040">
              <a:buClr>
                <a:schemeClr val="accent1"/>
              </a:buClr>
              <a:buSzPct val="80000"/>
              <a:buFont typeface="Wingdings 2"/>
              <a:buChar char=""/>
              <a:defRPr/>
            </a:pPr>
            <a:r>
              <a:rPr lang="en-US" sz="3200" dirty="0">
                <a:latin typeface="+mn-lt"/>
                <a:ea typeface="+mn-ea"/>
                <a:cs typeface="+mn-cs"/>
              </a:rPr>
              <a:t>2.1m triangles, </a:t>
            </a:r>
            <a:r>
              <a:rPr lang="en-US" sz="3200" dirty="0">
                <a:cs typeface="+mn-cs"/>
              </a:rPr>
              <a:t>65,536 lights</a:t>
            </a:r>
            <a:endParaRPr lang="en-US" sz="3200" dirty="0">
              <a:latin typeface="+mn-lt"/>
              <a:ea typeface="+mn-ea"/>
              <a:cs typeface="+mn-cs"/>
            </a:endParaRPr>
          </a:p>
          <a:p>
            <a:pPr marL="438912" indent="-320040" eaLnBrk="1" fontAlgn="auto" hangingPunct="1">
              <a:spcBef>
                <a:spcPts val="0"/>
              </a:spcBef>
              <a:spcAft>
                <a:spcPts val="0"/>
              </a:spcAft>
              <a:buClr>
                <a:schemeClr val="accent1"/>
              </a:buClr>
              <a:buSzPct val="80000"/>
              <a:buFont typeface="Wingdings 2"/>
              <a:buChar char=""/>
              <a:defRPr/>
            </a:pPr>
            <a:r>
              <a:rPr lang="en-US" sz="3200" dirty="0">
                <a:latin typeface="+mn-lt"/>
                <a:ea typeface="+mn-ea"/>
                <a:cs typeface="+mn-cs"/>
              </a:rPr>
              <a:t>Sun &amp; sky lighting, moving sun</a:t>
            </a:r>
          </a:p>
          <a:p>
            <a:pPr marL="438912" indent="-320040" eaLnBrk="1" fontAlgn="auto" hangingPunct="1">
              <a:spcBef>
                <a:spcPts val="0"/>
              </a:spcBef>
              <a:spcAft>
                <a:spcPts val="0"/>
              </a:spcAft>
              <a:buClr>
                <a:schemeClr val="accent1"/>
              </a:buClr>
              <a:buSzPct val="80000"/>
              <a:buFont typeface="Wingdings 2"/>
              <a:buChar char=""/>
              <a:defRPr/>
            </a:pPr>
            <a:r>
              <a:rPr lang="en-US" sz="3200" dirty="0">
                <a:latin typeface="+mn-lt"/>
                <a:ea typeface="+mn-ea"/>
                <a:cs typeface="+mn-cs"/>
              </a:rPr>
              <a:t>Multiple indirect light bounces</a:t>
            </a:r>
          </a:p>
          <a:p>
            <a:pPr marL="438912" indent="-320040">
              <a:buClr>
                <a:schemeClr val="accent1"/>
              </a:buClr>
              <a:buSzPct val="80000"/>
              <a:buFont typeface="Wingdings 2"/>
              <a:buChar char=""/>
              <a:defRPr/>
            </a:pPr>
            <a:r>
              <a:rPr lang="en-US" sz="3200" dirty="0">
                <a:solidFill>
                  <a:schemeClr val="accent4"/>
                </a:solidFill>
                <a:latin typeface="+mn-lt"/>
                <a:ea typeface="+mn-ea"/>
                <a:cs typeface="+mn-cs"/>
              </a:rPr>
              <a:t>26 sec / frame </a:t>
            </a:r>
            <a:r>
              <a:rPr lang="en-US" sz="2400" dirty="0">
                <a:cs typeface="+mn-cs"/>
              </a:rPr>
              <a:t>(brute-force: </a:t>
            </a:r>
            <a:r>
              <a:rPr lang="en-US" sz="2400" dirty="0">
                <a:solidFill>
                  <a:schemeClr val="accent6"/>
                </a:solidFill>
                <a:cs typeface="+mn-cs"/>
              </a:rPr>
              <a:t>33.5 min / frame</a:t>
            </a:r>
            <a:r>
              <a:rPr lang="en-US" sz="2400" dirty="0">
                <a:cs typeface="+mn-cs"/>
              </a:rPr>
              <a:t>)</a:t>
            </a:r>
            <a:endParaRPr lang="en-US" sz="2400" dirty="0">
              <a:latin typeface="+mn-lt"/>
              <a:ea typeface="+mn-ea"/>
              <a:cs typeface="+mn-cs"/>
            </a:endParaRPr>
          </a:p>
        </p:txBody>
      </p:sp>
      <p:pic>
        <p:nvPicPr>
          <p:cNvPr id="2" name="templ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94586" y="3280510"/>
            <a:ext cx="4795510" cy="359663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182928" y="85725"/>
            <a:ext cx="8778144" cy="857250"/>
          </a:xfrm>
        </p:spPr>
        <p:txBody>
          <a:bodyPr/>
          <a:lstStyle/>
          <a:p>
            <a:r>
              <a:rPr lang="en-US" sz="4000" smtClean="0">
                <a:latin typeface="Arial" charset="0"/>
              </a:rPr>
              <a:t>LightSlice [Ou and Pellacini 2011]</a:t>
            </a:r>
            <a:endParaRPr lang="en-US" sz="4000">
              <a:latin typeface="Arial" charset="0"/>
            </a:endParaRPr>
          </a:p>
        </p:txBody>
      </p:sp>
      <p:pic>
        <p:nvPicPr>
          <p:cNvPr id="2" name="Picture 1" descr="Screen shot 2012-05-27 at 9.06.08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367" y="3520439"/>
            <a:ext cx="8503877" cy="2694569"/>
          </a:xfrm>
          <a:prstGeom prst="rect">
            <a:avLst/>
          </a:prstGeom>
        </p:spPr>
      </p:pic>
      <p:sp>
        <p:nvSpPr>
          <p:cNvPr id="5" name="Content Placeholder 2"/>
          <p:cNvSpPr>
            <a:spLocks noGrp="1"/>
          </p:cNvSpPr>
          <p:nvPr>
            <p:ph idx="1"/>
          </p:nvPr>
        </p:nvSpPr>
        <p:spPr>
          <a:xfrm>
            <a:off x="457200" y="1114425"/>
            <a:ext cx="8229600" cy="2406014"/>
          </a:xfrm>
        </p:spPr>
        <p:txBody>
          <a:bodyPr/>
          <a:lstStyle/>
          <a:p>
            <a:r>
              <a:rPr lang="en-US"/>
              <a:t>C</a:t>
            </a:r>
            <a:r>
              <a:rPr lang="en-US" smtClean="0"/>
              <a:t>ompute initial clustering</a:t>
            </a:r>
          </a:p>
          <a:p>
            <a:r>
              <a:rPr lang="en-US" smtClean="0"/>
              <a:t>Refine it differently in different “slices”</a:t>
            </a:r>
          </a:p>
          <a:p>
            <a:r>
              <a:rPr lang="en-US" smtClean="0"/>
              <a:t>Use neighboring slices to get more rows</a:t>
            </a:r>
          </a:p>
          <a:p>
            <a:pPr marL="0" indent="0">
              <a:buNone/>
            </a:pPr>
            <a:endParaRPr lang="en-US" smtClean="0"/>
          </a:p>
          <a:p>
            <a:endParaRPr lang="en-US" smtClean="0"/>
          </a:p>
          <a:p>
            <a:endParaRPr lang="en-US"/>
          </a:p>
        </p:txBody>
      </p:sp>
    </p:spTree>
    <p:extLst>
      <p:ext uri="{BB962C8B-B14F-4D97-AF65-F5344CB8AC3E}">
        <p14:creationId xmlns:p14="http://schemas.microsoft.com/office/powerpoint/2010/main" val="1901416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LightSlice: Results</a:t>
            </a:r>
            <a:endParaRPr lang="en-US"/>
          </a:p>
        </p:txBody>
      </p:sp>
      <p:pic>
        <p:nvPicPr>
          <p:cNvPr id="4" name="Picture 3"/>
          <p:cNvPicPr>
            <a:picLocks noChangeAspect="1"/>
          </p:cNvPicPr>
          <p:nvPr/>
        </p:nvPicPr>
        <p:blipFill>
          <a:blip r:embed="rId3"/>
          <a:stretch>
            <a:fillRect/>
          </a:stretch>
        </p:blipFill>
        <p:spPr>
          <a:xfrm>
            <a:off x="365806" y="1874537"/>
            <a:ext cx="4206194" cy="4206194"/>
          </a:xfrm>
          <a:prstGeom prst="rect">
            <a:avLst/>
          </a:prstGeom>
        </p:spPr>
      </p:pic>
      <p:pic>
        <p:nvPicPr>
          <p:cNvPr id="5" name="Picture 4" descr="Screen shot 2012-05-27 at 9.18.46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37756" y="3886195"/>
            <a:ext cx="3948138" cy="2194536"/>
          </a:xfrm>
          <a:prstGeom prst="rect">
            <a:avLst/>
          </a:prstGeom>
        </p:spPr>
      </p:pic>
      <p:pic>
        <p:nvPicPr>
          <p:cNvPr id="3" name="Picture 2"/>
          <p:cNvPicPr>
            <a:picLocks noChangeAspect="1"/>
          </p:cNvPicPr>
          <p:nvPr/>
        </p:nvPicPr>
        <p:blipFill>
          <a:blip r:embed="rId5"/>
          <a:stretch>
            <a:fillRect/>
          </a:stretch>
        </p:blipFill>
        <p:spPr>
          <a:xfrm>
            <a:off x="5943585" y="1874537"/>
            <a:ext cx="1874537" cy="1874537"/>
          </a:xfrm>
          <a:prstGeom prst="rect">
            <a:avLst/>
          </a:prstGeom>
        </p:spPr>
      </p:pic>
    </p:spTree>
    <p:extLst>
      <p:ext uri="{BB962C8B-B14F-4D97-AF65-F5344CB8AC3E}">
        <p14:creationId xmlns:p14="http://schemas.microsoft.com/office/powerpoint/2010/main" val="934965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5486390" y="1783098"/>
            <a:ext cx="2895600" cy="3276600"/>
            <a:chOff x="3876199" y="4800600"/>
            <a:chExt cx="1080120" cy="432048"/>
          </a:xfrm>
        </p:grpSpPr>
        <p:sp>
          <p:nvSpPr>
            <p:cNvPr id="74" name="Rectangle 69"/>
            <p:cNvSpPr/>
            <p:nvPr/>
          </p:nvSpPr>
          <p:spPr>
            <a:xfrm>
              <a:off x="3876199" y="4800600"/>
              <a:ext cx="1080120" cy="432048"/>
            </a:xfrm>
            <a:prstGeom prst="rect">
              <a:avLst/>
            </a:prstGeom>
            <a:solidFill>
              <a:schemeClr val="tx1"/>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75" name="Rectangle 64"/>
            <p:cNvSpPr/>
            <p:nvPr/>
          </p:nvSpPr>
          <p:spPr>
            <a:xfrm>
              <a:off x="3876199" y="4800600"/>
              <a:ext cx="216024" cy="43204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76" name="Rectangle 65"/>
            <p:cNvSpPr/>
            <p:nvPr/>
          </p:nvSpPr>
          <p:spPr>
            <a:xfrm>
              <a:off x="4092223" y="4800600"/>
              <a:ext cx="288032" cy="43204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77" name="Rectangle 66"/>
            <p:cNvSpPr/>
            <p:nvPr/>
          </p:nvSpPr>
          <p:spPr>
            <a:xfrm>
              <a:off x="4380255" y="4800600"/>
              <a:ext cx="144016" cy="43204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78" name="Rectangle 67"/>
            <p:cNvSpPr/>
            <p:nvPr/>
          </p:nvSpPr>
          <p:spPr>
            <a:xfrm>
              <a:off x="4524271" y="4800600"/>
              <a:ext cx="288032" cy="43204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79" name="Rectangle 68"/>
            <p:cNvSpPr/>
            <p:nvPr/>
          </p:nvSpPr>
          <p:spPr>
            <a:xfrm>
              <a:off x="4812303" y="4800600"/>
              <a:ext cx="144016" cy="43204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cxnSp>
          <p:nvCxnSpPr>
            <p:cNvPr id="80" name="Straight Connector 77"/>
            <p:cNvCxnSpPr/>
            <p:nvPr/>
          </p:nvCxnSpPr>
          <p:spPr>
            <a:xfrm rot="5400000">
              <a:off x="4649101" y="5016624"/>
              <a:ext cx="432048" cy="0"/>
            </a:xfrm>
            <a:prstGeom prst="line">
              <a:avLst/>
            </a:prstGeom>
            <a:ln w="38100">
              <a:solidFill>
                <a:schemeClr val="bg1"/>
              </a:solidFill>
              <a:prstDash val="lgDashDotDot"/>
              <a:tailEnd type="none" w="lg" len="lg"/>
            </a:ln>
          </p:spPr>
          <p:style>
            <a:lnRef idx="1">
              <a:schemeClr val="accent1"/>
            </a:lnRef>
            <a:fillRef idx="0">
              <a:schemeClr val="accent1"/>
            </a:fillRef>
            <a:effectRef idx="0">
              <a:schemeClr val="accent1"/>
            </a:effectRef>
            <a:fontRef idx="minor">
              <a:schemeClr val="tx1"/>
            </a:fontRef>
          </p:style>
        </p:cxnSp>
        <p:cxnSp>
          <p:nvCxnSpPr>
            <p:cNvPr id="81" name="Straight Connector 78"/>
            <p:cNvCxnSpPr/>
            <p:nvPr/>
          </p:nvCxnSpPr>
          <p:spPr>
            <a:xfrm rot="5400000">
              <a:off x="4509348" y="5016624"/>
              <a:ext cx="432048"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Connector 79"/>
            <p:cNvCxnSpPr/>
            <p:nvPr/>
          </p:nvCxnSpPr>
          <p:spPr>
            <a:xfrm rot="5400000">
              <a:off x="4250570" y="5016624"/>
              <a:ext cx="432048" cy="0"/>
            </a:xfrm>
            <a:prstGeom prst="line">
              <a:avLst/>
            </a:prstGeom>
            <a:ln w="38100">
              <a:solidFill>
                <a:schemeClr val="bg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3" name="Straight Connector 80"/>
            <p:cNvCxnSpPr/>
            <p:nvPr/>
          </p:nvCxnSpPr>
          <p:spPr>
            <a:xfrm rot="5400000">
              <a:off x="3975210" y="5016624"/>
              <a:ext cx="432048" cy="0"/>
            </a:xfrm>
            <a:prstGeom prst="line">
              <a:avLst/>
            </a:prstGeom>
            <a:ln w="38100">
              <a:solidFill>
                <a:schemeClr val="bg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Connector 81"/>
            <p:cNvCxnSpPr/>
            <p:nvPr/>
          </p:nvCxnSpPr>
          <p:spPr>
            <a:xfrm rot="5400000">
              <a:off x="3804073" y="5016624"/>
              <a:ext cx="432048" cy="0"/>
            </a:xfrm>
            <a:prstGeom prst="line">
              <a:avLst/>
            </a:prstGeom>
            <a:ln w="38100">
              <a:solidFill>
                <a:schemeClr val="bg1"/>
              </a:solidFill>
              <a:prstDash val="sysDash"/>
              <a:tailEnd type="none" w="lg" len="lg"/>
            </a:ln>
          </p:spPr>
          <p:style>
            <a:lnRef idx="1">
              <a:schemeClr val="accent1"/>
            </a:lnRef>
            <a:fillRef idx="0">
              <a:schemeClr val="accent1"/>
            </a:fillRef>
            <a:effectRef idx="0">
              <a:schemeClr val="accent1"/>
            </a:effectRef>
            <a:fontRef idx="minor">
              <a:schemeClr val="tx1"/>
            </a:fontRef>
          </p:style>
        </p:cxnSp>
      </p:grpSp>
      <p:sp>
        <p:nvSpPr>
          <p:cNvPr id="30" name="Content Placeholder 1"/>
          <p:cNvSpPr>
            <a:spLocks noGrp="1"/>
          </p:cNvSpPr>
          <p:nvPr>
            <p:ph idx="1"/>
          </p:nvPr>
        </p:nvSpPr>
        <p:spPr>
          <a:xfrm>
            <a:off x="365806" y="1600220"/>
            <a:ext cx="5029190" cy="2954649"/>
          </a:xfrm>
          <a:extLst/>
        </p:spPr>
        <p:txBody>
          <a:bodyPr/>
          <a:lstStyle/>
          <a:p>
            <a:pPr marL="514350" indent="-514350">
              <a:defRPr/>
            </a:pPr>
            <a:r>
              <a:rPr lang="en-US" sz="3200" dirty="0" smtClean="0">
                <a:cs typeface="+mn-cs"/>
              </a:rPr>
              <a:t>Separate shading from visibility</a:t>
            </a:r>
          </a:p>
          <a:p>
            <a:pPr marL="514350" indent="-514350">
              <a:defRPr/>
            </a:pPr>
            <a:r>
              <a:rPr lang="en-US" sz="3200" dirty="0">
                <a:cs typeface="+mn-cs"/>
              </a:rPr>
              <a:t>Cluster only visibility</a:t>
            </a:r>
          </a:p>
          <a:p>
            <a:pPr marL="514350" indent="-514350">
              <a:defRPr/>
            </a:pPr>
            <a:r>
              <a:rPr lang="en-US" sz="3200" dirty="0">
                <a:cs typeface="+mn-cs"/>
              </a:rPr>
              <a:t>Shade from all VPLs</a:t>
            </a:r>
          </a:p>
          <a:p>
            <a:pPr marL="514350" indent="-514350">
              <a:defRPr/>
            </a:pPr>
            <a:endParaRPr lang="en-US" sz="3200" dirty="0" smtClean="0">
              <a:cs typeface="+mn-cs"/>
            </a:endParaRPr>
          </a:p>
        </p:txBody>
      </p:sp>
      <p:sp>
        <p:nvSpPr>
          <p:cNvPr id="73731" name="Slide Number Placeholder 2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C9F4C5-98F2-9343-8182-4DAB03D40AF3}" type="slidenum">
              <a:rPr lang="en-US" sz="1300"/>
              <a:pPr/>
              <a:t>28</a:t>
            </a:fld>
            <a:endParaRPr lang="en-US" sz="1300"/>
          </a:p>
        </p:txBody>
      </p:sp>
      <p:sp>
        <p:nvSpPr>
          <p:cNvPr id="73732" name="Rectangle 2"/>
          <p:cNvSpPr>
            <a:spLocks noGrp="1" noChangeArrowheads="1"/>
          </p:cNvSpPr>
          <p:nvPr>
            <p:ph type="title"/>
          </p:nvPr>
        </p:nvSpPr>
        <p:spPr>
          <a:xfrm>
            <a:off x="514350" y="85725"/>
            <a:ext cx="8248650" cy="857250"/>
          </a:xfrm>
        </p:spPr>
        <p:txBody>
          <a:bodyPr/>
          <a:lstStyle/>
          <a:p>
            <a:pPr eaLnBrk="1" hangingPunct="1"/>
            <a:r>
              <a:rPr lang="en-US">
                <a:latin typeface="Arial" charset="0"/>
              </a:rPr>
              <a:t>Visibility </a:t>
            </a:r>
            <a:r>
              <a:rPr lang="en-US" smtClean="0">
                <a:latin typeface="Arial" charset="0"/>
              </a:rPr>
              <a:t>Clustering </a:t>
            </a:r>
            <a:r>
              <a:rPr lang="en-US" sz="2400" smtClean="0">
                <a:latin typeface="Arial" charset="0"/>
              </a:rPr>
              <a:t>[Davidovič et al 2010]</a:t>
            </a:r>
            <a:endParaRPr lang="en-US" sz="2400">
              <a:latin typeface="Arial" charset="0"/>
            </a:endParaRPr>
          </a:p>
        </p:txBody>
      </p:sp>
      <p:sp>
        <p:nvSpPr>
          <p:cNvPr id="73733" name="Text Box 14"/>
          <p:cNvSpPr txBox="1">
            <a:spLocks noChangeArrowheads="1"/>
          </p:cNvSpPr>
          <p:nvPr/>
        </p:nvSpPr>
        <p:spPr bwMode="auto">
          <a:xfrm>
            <a:off x="5303512" y="1143025"/>
            <a:ext cx="3565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200"/>
              <a:t>Lights</a:t>
            </a:r>
            <a:endParaRPr lang="en-US" sz="2000"/>
          </a:p>
        </p:txBody>
      </p:sp>
      <p:sp>
        <p:nvSpPr>
          <p:cNvPr id="21" name="Rectangle 4"/>
          <p:cNvSpPr>
            <a:spLocks noChangeArrowheads="1"/>
          </p:cNvSpPr>
          <p:nvPr/>
        </p:nvSpPr>
        <p:spPr bwMode="auto">
          <a:xfrm>
            <a:off x="5456228" y="1768811"/>
            <a:ext cx="2925762" cy="3290887"/>
          </a:xfrm>
          <a:prstGeom prst="rect">
            <a:avLst/>
          </a:prstGeom>
          <a:solidFill>
            <a:schemeClr val="bg1"/>
          </a:solidFill>
          <a:ln w="2540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cs typeface="+mn-cs"/>
            </a:endParaRPr>
          </a:p>
        </p:txBody>
      </p:sp>
      <p:grpSp>
        <p:nvGrpSpPr>
          <p:cNvPr id="3" name="Group 51"/>
          <p:cNvGrpSpPr>
            <a:grpSpLocks/>
          </p:cNvGrpSpPr>
          <p:nvPr/>
        </p:nvGrpSpPr>
        <p:grpSpPr bwMode="auto">
          <a:xfrm>
            <a:off x="5486390" y="1783098"/>
            <a:ext cx="2895600" cy="3290888"/>
            <a:chOff x="4953000" y="1828800"/>
            <a:chExt cx="2895600" cy="3290888"/>
          </a:xfrm>
        </p:grpSpPr>
        <p:sp>
          <p:nvSpPr>
            <p:cNvPr id="73742" name="Line 5"/>
            <p:cNvSpPr>
              <a:spLocks noChangeShapeType="1"/>
            </p:cNvSpPr>
            <p:nvPr/>
          </p:nvSpPr>
          <p:spPr bwMode="auto">
            <a:xfrm>
              <a:off x="49530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43" name="Line 5"/>
            <p:cNvSpPr>
              <a:spLocks noChangeShapeType="1"/>
            </p:cNvSpPr>
            <p:nvPr/>
          </p:nvSpPr>
          <p:spPr bwMode="auto">
            <a:xfrm>
              <a:off x="51054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44" name="Line 5"/>
            <p:cNvSpPr>
              <a:spLocks noChangeShapeType="1"/>
            </p:cNvSpPr>
            <p:nvPr/>
          </p:nvSpPr>
          <p:spPr bwMode="auto">
            <a:xfrm>
              <a:off x="52578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45" name="Line 5"/>
            <p:cNvSpPr>
              <a:spLocks noChangeShapeType="1"/>
            </p:cNvSpPr>
            <p:nvPr/>
          </p:nvSpPr>
          <p:spPr bwMode="auto">
            <a:xfrm>
              <a:off x="54102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46" name="Line 5"/>
            <p:cNvSpPr>
              <a:spLocks noChangeShapeType="1"/>
            </p:cNvSpPr>
            <p:nvPr/>
          </p:nvSpPr>
          <p:spPr bwMode="auto">
            <a:xfrm>
              <a:off x="55626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47" name="Line 5"/>
            <p:cNvSpPr>
              <a:spLocks noChangeShapeType="1"/>
            </p:cNvSpPr>
            <p:nvPr/>
          </p:nvSpPr>
          <p:spPr bwMode="auto">
            <a:xfrm>
              <a:off x="57150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48" name="Line 5"/>
            <p:cNvSpPr>
              <a:spLocks noChangeShapeType="1"/>
            </p:cNvSpPr>
            <p:nvPr/>
          </p:nvSpPr>
          <p:spPr bwMode="auto">
            <a:xfrm>
              <a:off x="58674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49" name="Line 5"/>
            <p:cNvSpPr>
              <a:spLocks noChangeShapeType="1"/>
            </p:cNvSpPr>
            <p:nvPr/>
          </p:nvSpPr>
          <p:spPr bwMode="auto">
            <a:xfrm>
              <a:off x="60198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50" name="Line 5"/>
            <p:cNvSpPr>
              <a:spLocks noChangeShapeType="1"/>
            </p:cNvSpPr>
            <p:nvPr/>
          </p:nvSpPr>
          <p:spPr bwMode="auto">
            <a:xfrm>
              <a:off x="61722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51" name="Line 5"/>
            <p:cNvSpPr>
              <a:spLocks noChangeShapeType="1"/>
            </p:cNvSpPr>
            <p:nvPr/>
          </p:nvSpPr>
          <p:spPr bwMode="auto">
            <a:xfrm>
              <a:off x="63246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52" name="Line 5"/>
            <p:cNvSpPr>
              <a:spLocks noChangeShapeType="1"/>
            </p:cNvSpPr>
            <p:nvPr/>
          </p:nvSpPr>
          <p:spPr bwMode="auto">
            <a:xfrm>
              <a:off x="64770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53" name="Line 5"/>
            <p:cNvSpPr>
              <a:spLocks noChangeShapeType="1"/>
            </p:cNvSpPr>
            <p:nvPr/>
          </p:nvSpPr>
          <p:spPr bwMode="auto">
            <a:xfrm>
              <a:off x="66294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54" name="Line 5"/>
            <p:cNvSpPr>
              <a:spLocks noChangeShapeType="1"/>
            </p:cNvSpPr>
            <p:nvPr/>
          </p:nvSpPr>
          <p:spPr bwMode="auto">
            <a:xfrm>
              <a:off x="67818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55" name="Line 5"/>
            <p:cNvSpPr>
              <a:spLocks noChangeShapeType="1"/>
            </p:cNvSpPr>
            <p:nvPr/>
          </p:nvSpPr>
          <p:spPr bwMode="auto">
            <a:xfrm>
              <a:off x="69342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56" name="Line 5"/>
            <p:cNvSpPr>
              <a:spLocks noChangeShapeType="1"/>
            </p:cNvSpPr>
            <p:nvPr/>
          </p:nvSpPr>
          <p:spPr bwMode="auto">
            <a:xfrm>
              <a:off x="70866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57" name="Line 5"/>
            <p:cNvSpPr>
              <a:spLocks noChangeShapeType="1"/>
            </p:cNvSpPr>
            <p:nvPr/>
          </p:nvSpPr>
          <p:spPr bwMode="auto">
            <a:xfrm>
              <a:off x="72390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58" name="Line 5"/>
            <p:cNvSpPr>
              <a:spLocks noChangeShapeType="1"/>
            </p:cNvSpPr>
            <p:nvPr/>
          </p:nvSpPr>
          <p:spPr bwMode="auto">
            <a:xfrm>
              <a:off x="73914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59" name="Line 5"/>
            <p:cNvSpPr>
              <a:spLocks noChangeShapeType="1"/>
            </p:cNvSpPr>
            <p:nvPr/>
          </p:nvSpPr>
          <p:spPr bwMode="auto">
            <a:xfrm>
              <a:off x="75438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60" name="Line 5"/>
            <p:cNvSpPr>
              <a:spLocks noChangeShapeType="1"/>
            </p:cNvSpPr>
            <p:nvPr/>
          </p:nvSpPr>
          <p:spPr bwMode="auto">
            <a:xfrm>
              <a:off x="76962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61" name="Line 5"/>
            <p:cNvSpPr>
              <a:spLocks noChangeShapeType="1"/>
            </p:cNvSpPr>
            <p:nvPr/>
          </p:nvSpPr>
          <p:spPr bwMode="auto">
            <a:xfrm>
              <a:off x="7848600" y="1828800"/>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94"/>
          <p:cNvGrpSpPr>
            <a:grpSpLocks/>
          </p:cNvGrpSpPr>
          <p:nvPr/>
        </p:nvGrpSpPr>
        <p:grpSpPr bwMode="auto">
          <a:xfrm>
            <a:off x="5943590" y="1783098"/>
            <a:ext cx="1676400" cy="3290888"/>
            <a:chOff x="5410200" y="1828800"/>
            <a:chExt cx="1676400" cy="3290888"/>
          </a:xfrm>
        </p:grpSpPr>
        <p:sp>
          <p:nvSpPr>
            <p:cNvPr id="54" name="Line 5"/>
            <p:cNvSpPr>
              <a:spLocks noChangeShapeType="1"/>
            </p:cNvSpPr>
            <p:nvPr/>
          </p:nvSpPr>
          <p:spPr bwMode="auto">
            <a:xfrm>
              <a:off x="5410200" y="1828800"/>
              <a:ext cx="0" cy="3290888"/>
            </a:xfrm>
            <a:prstGeom prst="line">
              <a:avLst/>
            </a:prstGeom>
            <a:noFill/>
            <a:ln w="57150" cap="rnd">
              <a:solidFill>
                <a:schemeClr val="folHlink"/>
              </a:solidFill>
              <a:prstDash val="sysDot"/>
              <a:round/>
              <a:headEnd/>
              <a:tailEnd/>
            </a:ln>
            <a:effectLst>
              <a:outerShdw blurRad="50800" dist="38100" dir="18900000" algn="bl" rotWithShape="0">
                <a:prstClr val="black">
                  <a:alpha val="40000"/>
                </a:prstClr>
              </a:outerShdw>
            </a:effectLst>
          </p:spPr>
          <p:txBody>
            <a:bodyPr/>
            <a:lstStyle/>
            <a:p>
              <a:pPr>
                <a:defRPr/>
              </a:pPr>
              <a:endParaRPr lang="en-US">
                <a:cs typeface="+mn-cs"/>
              </a:endParaRPr>
            </a:p>
          </p:txBody>
        </p:sp>
        <p:sp>
          <p:nvSpPr>
            <p:cNvPr id="55" name="Line 5"/>
            <p:cNvSpPr>
              <a:spLocks noChangeShapeType="1"/>
            </p:cNvSpPr>
            <p:nvPr/>
          </p:nvSpPr>
          <p:spPr bwMode="auto">
            <a:xfrm>
              <a:off x="6324600" y="1828800"/>
              <a:ext cx="0" cy="3290888"/>
            </a:xfrm>
            <a:prstGeom prst="line">
              <a:avLst/>
            </a:prstGeom>
            <a:noFill/>
            <a:ln w="57150" cap="rnd">
              <a:solidFill>
                <a:schemeClr val="folHlink"/>
              </a:solidFill>
              <a:prstDash val="sysDot"/>
              <a:round/>
              <a:headEnd/>
              <a:tailEnd/>
            </a:ln>
            <a:effectLst>
              <a:outerShdw blurRad="50800" dist="38100" dir="18900000" algn="bl" rotWithShape="0">
                <a:prstClr val="black">
                  <a:alpha val="40000"/>
                </a:prstClr>
              </a:outerShdw>
            </a:effectLst>
          </p:spPr>
          <p:txBody>
            <a:bodyPr/>
            <a:lstStyle/>
            <a:p>
              <a:pPr>
                <a:defRPr/>
              </a:pPr>
              <a:endParaRPr lang="en-US">
                <a:cs typeface="+mn-cs"/>
              </a:endParaRPr>
            </a:p>
          </p:txBody>
        </p:sp>
        <p:sp>
          <p:nvSpPr>
            <p:cNvPr id="56" name="Line 5"/>
            <p:cNvSpPr>
              <a:spLocks noChangeShapeType="1"/>
            </p:cNvSpPr>
            <p:nvPr/>
          </p:nvSpPr>
          <p:spPr bwMode="auto">
            <a:xfrm>
              <a:off x="7086600" y="1828800"/>
              <a:ext cx="0" cy="3290888"/>
            </a:xfrm>
            <a:prstGeom prst="line">
              <a:avLst/>
            </a:prstGeom>
            <a:noFill/>
            <a:ln w="57150" cap="rnd">
              <a:solidFill>
                <a:schemeClr val="folHlink"/>
              </a:solidFill>
              <a:prstDash val="sysDot"/>
              <a:round/>
              <a:headEnd/>
              <a:tailEnd/>
            </a:ln>
            <a:effectLst>
              <a:outerShdw blurRad="50800" dist="38100" dir="18900000" algn="bl" rotWithShape="0">
                <a:prstClr val="black">
                  <a:alpha val="40000"/>
                </a:prstClr>
              </a:outerShdw>
            </a:effectLst>
          </p:spPr>
          <p:txBody>
            <a:bodyPr/>
            <a:lstStyle/>
            <a:p>
              <a:pPr>
                <a:defRPr/>
              </a:pPr>
              <a:endParaRPr lang="en-US">
                <a:cs typeface="+mn-cs"/>
              </a:endParaRPr>
            </a:p>
          </p:txBody>
        </p:sp>
      </p:grpSp>
      <p:sp>
        <p:nvSpPr>
          <p:cNvPr id="85" name="TextBox 84"/>
          <p:cNvSpPr txBox="1"/>
          <p:nvPr/>
        </p:nvSpPr>
        <p:spPr>
          <a:xfrm>
            <a:off x="5669268" y="4602498"/>
            <a:ext cx="2417457" cy="461665"/>
          </a:xfrm>
          <a:prstGeom prst="rect">
            <a:avLst/>
          </a:prstGeom>
          <a:noFill/>
        </p:spPr>
        <p:txBody>
          <a:bodyPr wrap="none">
            <a:spAutoFit/>
          </a:bodyPr>
          <a:lstStyle/>
          <a:p>
            <a:pPr>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shading (all VPLs)</a:t>
            </a:r>
          </a:p>
        </p:txBody>
      </p:sp>
      <p:sp>
        <p:nvSpPr>
          <p:cNvPr id="87" name="TextBox 86"/>
          <p:cNvSpPr txBox="1"/>
          <p:nvPr/>
        </p:nvSpPr>
        <p:spPr>
          <a:xfrm>
            <a:off x="6021843" y="5166341"/>
            <a:ext cx="2664912" cy="830997"/>
          </a:xfrm>
          <a:prstGeom prst="rect">
            <a:avLst/>
          </a:prstGeom>
          <a:noFill/>
          <a:effectLst>
            <a:outerShdw blurRad="50800" dist="38100" dir="18900000" algn="bl" rotWithShape="0">
              <a:prstClr val="black">
                <a:alpha val="40000"/>
              </a:prstClr>
            </a:outerShdw>
          </a:effectLst>
        </p:spPr>
        <p:txBody>
          <a:bodyPr wrap="none">
            <a:spAutoFit/>
          </a:bodyPr>
          <a:lstStyle/>
          <a:p>
            <a:pPr algn="ctr">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visibility</a:t>
            </a:r>
            <a:b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b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  (representatives)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49" presetClass="path" presetSubtype="0" accel="50000" decel="50000" fill="hold" nodeType="withEffect">
                                  <p:stCondLst>
                                    <p:cond delay="0"/>
                                  </p:stCondLst>
                                  <p:childTnLst>
                                    <p:animMotion origin="layout" path="M 0 4.44444E-6 L 0.075 0.11666 " pathEditMode="relative" rAng="0" ptsTypes="AA">
                                      <p:cBhvr>
                                        <p:cTn id="12" dur="2000" fill="hold"/>
                                        <p:tgtEl>
                                          <p:spTgt spid="2"/>
                                        </p:tgtEl>
                                        <p:attrNameLst>
                                          <p:attrName>ppt_x</p:attrName>
                                          <p:attrName>ppt_y</p:attrName>
                                        </p:attrNameLst>
                                      </p:cBhvr>
                                      <p:rCtr x="3800" y="5800"/>
                                    </p:animMotion>
                                  </p:childTnLst>
                                </p:cTn>
                              </p:par>
                            </p:childTnLst>
                          </p:cTn>
                        </p:par>
                        <p:par>
                          <p:cTn id="13" fill="hold" nodeType="afterGroup">
                            <p:stCondLst>
                              <p:cond delay="2000"/>
                            </p:stCondLst>
                            <p:childTnLst>
                              <p:par>
                                <p:cTn id="14" presetID="10" presetClass="entr" presetSubtype="0" fill="hold" nodeType="after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par>
                                <p:cTn id="17" presetID="10"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ounded Rectangle 140"/>
          <p:cNvSpPr/>
          <p:nvPr/>
        </p:nvSpPr>
        <p:spPr bwMode="auto">
          <a:xfrm>
            <a:off x="1131888" y="4027488"/>
            <a:ext cx="1905000" cy="2743200"/>
          </a:xfrm>
          <a:prstGeom prst="roundRect">
            <a:avLst>
              <a:gd name="adj" fmla="val 5908"/>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defRPr/>
            </a:pPr>
            <a:endParaRPr lang="en-US">
              <a:solidFill>
                <a:schemeClr val="tx1"/>
              </a:solidFill>
              <a:latin typeface="Arial" charset="0"/>
            </a:endParaRPr>
          </a:p>
        </p:txBody>
      </p:sp>
      <p:sp>
        <p:nvSpPr>
          <p:cNvPr id="74754" name="Zástupný symbol pro číslo snímku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B4DEDD-D5E7-3942-8650-8986914E6130}" type="slidenum">
              <a:rPr lang="en-US" sz="1300">
                <a:solidFill>
                  <a:srgbClr val="FFFFFF"/>
                </a:solidFill>
              </a:rPr>
              <a:pPr/>
              <a:t>29</a:t>
            </a:fld>
            <a:endParaRPr lang="en-US" sz="1300">
              <a:solidFill>
                <a:srgbClr val="FFFFFF"/>
              </a:solidFill>
            </a:endParaRPr>
          </a:p>
        </p:txBody>
      </p:sp>
      <p:sp>
        <p:nvSpPr>
          <p:cNvPr id="74755" name="Nadpis 3"/>
          <p:cNvSpPr>
            <a:spLocks noGrp="1"/>
          </p:cNvSpPr>
          <p:nvPr>
            <p:ph type="title"/>
          </p:nvPr>
        </p:nvSpPr>
        <p:spPr/>
        <p:txBody>
          <a:bodyPr/>
          <a:lstStyle/>
          <a:p>
            <a:r>
              <a:rPr lang="en-US">
                <a:latin typeface="Arial" charset="0"/>
              </a:rPr>
              <a:t>Visibility Clustering Overview</a:t>
            </a:r>
          </a:p>
        </p:txBody>
      </p:sp>
      <p:grpSp>
        <p:nvGrpSpPr>
          <p:cNvPr id="2" name="Group 272"/>
          <p:cNvGrpSpPr>
            <a:grpSpLocks/>
          </p:cNvGrpSpPr>
          <p:nvPr/>
        </p:nvGrpSpPr>
        <p:grpSpPr bwMode="auto">
          <a:xfrm>
            <a:off x="3931927" y="1143025"/>
            <a:ext cx="1500188" cy="2667000"/>
            <a:chOff x="3657600" y="990600"/>
            <a:chExt cx="1500082" cy="2667000"/>
          </a:xfrm>
        </p:grpSpPr>
        <p:sp>
          <p:nvSpPr>
            <p:cNvPr id="38" name="Rectangle 57"/>
            <p:cNvSpPr/>
            <p:nvPr/>
          </p:nvSpPr>
          <p:spPr>
            <a:xfrm>
              <a:off x="3733800" y="1785392"/>
              <a:ext cx="1308720" cy="1872208"/>
            </a:xfrm>
            <a:prstGeom prst="rect">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ln>
              <a:solidFill>
                <a:schemeClr val="bg1"/>
              </a:solid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9" name="Rectangle 58"/>
            <p:cNvSpPr/>
            <p:nvPr/>
          </p:nvSpPr>
          <p:spPr>
            <a:xfrm>
              <a:off x="3733800" y="1929408"/>
              <a:ext cx="1308720" cy="72008"/>
            </a:xfrm>
            <a:prstGeom prst="rect">
              <a:avLst/>
            </a:prstGeom>
            <a:solidFill>
              <a:schemeClr val="tx1">
                <a:lumMod val="50000"/>
              </a:schemeClr>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0" name="Rectangle 59"/>
            <p:cNvSpPr/>
            <p:nvPr/>
          </p:nvSpPr>
          <p:spPr>
            <a:xfrm>
              <a:off x="3733800" y="2433464"/>
              <a:ext cx="1308720" cy="72008"/>
            </a:xfrm>
            <a:prstGeom prst="rect">
              <a:avLst/>
            </a:prstGeom>
            <a:solidFill>
              <a:schemeClr val="tx1">
                <a:lumMod val="50000"/>
              </a:schemeClr>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1" name="Rectangle 60"/>
            <p:cNvSpPr/>
            <p:nvPr/>
          </p:nvSpPr>
          <p:spPr>
            <a:xfrm>
              <a:off x="3733800" y="2577480"/>
              <a:ext cx="1308720" cy="72008"/>
            </a:xfrm>
            <a:prstGeom prst="rect">
              <a:avLst/>
            </a:prstGeom>
            <a:solidFill>
              <a:schemeClr val="tx1">
                <a:lumMod val="50000"/>
              </a:schemeClr>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2" name="Rectangle 61"/>
            <p:cNvSpPr/>
            <p:nvPr/>
          </p:nvSpPr>
          <p:spPr>
            <a:xfrm>
              <a:off x="3733800" y="2937520"/>
              <a:ext cx="1308720" cy="72008"/>
            </a:xfrm>
            <a:prstGeom prst="rect">
              <a:avLst/>
            </a:prstGeom>
            <a:solidFill>
              <a:schemeClr val="tx1">
                <a:lumMod val="50000"/>
              </a:schemeClr>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3" name="Rectangle 62"/>
            <p:cNvSpPr/>
            <p:nvPr/>
          </p:nvSpPr>
          <p:spPr>
            <a:xfrm>
              <a:off x="3733800" y="3153544"/>
              <a:ext cx="1308720" cy="72008"/>
            </a:xfrm>
            <a:prstGeom prst="rect">
              <a:avLst/>
            </a:prstGeom>
            <a:solidFill>
              <a:schemeClr val="tx1">
                <a:lumMod val="50000"/>
              </a:schemeClr>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74949" name="TextBox 251"/>
            <p:cNvSpPr txBox="1">
              <a:spLocks noChangeArrowheads="1"/>
            </p:cNvSpPr>
            <p:nvPr/>
          </p:nvSpPr>
          <p:spPr bwMode="auto">
            <a:xfrm>
              <a:off x="3657600" y="990600"/>
              <a:ext cx="15000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100"/>
                <a:t>Row </a:t>
              </a:r>
              <a:br>
                <a:rPr lang="en-US" sz="2100"/>
              </a:br>
              <a:r>
                <a:rPr lang="en-US" sz="2100"/>
                <a:t>sampling</a:t>
              </a:r>
            </a:p>
          </p:txBody>
        </p:sp>
      </p:grpSp>
      <p:grpSp>
        <p:nvGrpSpPr>
          <p:cNvPr id="6" name="Group 271"/>
          <p:cNvGrpSpPr>
            <a:grpSpLocks/>
          </p:cNvGrpSpPr>
          <p:nvPr/>
        </p:nvGrpSpPr>
        <p:grpSpPr bwMode="auto">
          <a:xfrm>
            <a:off x="533400" y="1325904"/>
            <a:ext cx="1920283" cy="2331696"/>
            <a:chOff x="990600" y="1184565"/>
            <a:chExt cx="1920284" cy="2473035"/>
          </a:xfrm>
        </p:grpSpPr>
        <p:sp>
          <p:nvSpPr>
            <p:cNvPr id="74883" name="TextBox 250"/>
            <p:cNvSpPr txBox="1">
              <a:spLocks noChangeArrowheads="1"/>
            </p:cNvSpPr>
            <p:nvPr/>
          </p:nvSpPr>
          <p:spPr bwMode="auto">
            <a:xfrm>
              <a:off x="1005884" y="1184565"/>
              <a:ext cx="1905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100"/>
                <a:t>VPL tracing</a:t>
              </a:r>
            </a:p>
          </p:txBody>
        </p:sp>
        <p:grpSp>
          <p:nvGrpSpPr>
            <p:cNvPr id="74884" name="Group 98"/>
            <p:cNvGrpSpPr>
              <a:grpSpLocks/>
            </p:cNvGrpSpPr>
            <p:nvPr/>
          </p:nvGrpSpPr>
          <p:grpSpPr bwMode="auto">
            <a:xfrm>
              <a:off x="990600" y="1828800"/>
              <a:ext cx="1828800" cy="1828800"/>
              <a:chOff x="3048000" y="2514600"/>
              <a:chExt cx="2895600" cy="2895600"/>
            </a:xfrm>
          </p:grpSpPr>
          <p:grpSp>
            <p:nvGrpSpPr>
              <p:cNvPr id="74885" name="Group 66"/>
              <p:cNvGrpSpPr>
                <a:grpSpLocks/>
              </p:cNvGrpSpPr>
              <p:nvPr/>
            </p:nvGrpSpPr>
            <p:grpSpPr bwMode="auto">
              <a:xfrm>
                <a:off x="3048000" y="2514600"/>
                <a:ext cx="2895600" cy="2895600"/>
                <a:chOff x="1441450" y="1495425"/>
                <a:chExt cx="4621213" cy="4621213"/>
              </a:xfrm>
            </p:grpSpPr>
            <p:sp>
              <p:nvSpPr>
                <p:cNvPr id="68" name="AutoShape 617"/>
                <p:cNvSpPr>
                  <a:spLocks noChangeAspect="1" noChangeArrowheads="1" noTextEdit="1"/>
                </p:cNvSpPr>
                <p:nvPr/>
              </p:nvSpPr>
              <p:spPr bwMode="auto">
                <a:xfrm>
                  <a:off x="1441450" y="1495425"/>
                  <a:ext cx="4621216"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a:lstStyle/>
                <a:p>
                  <a:pPr>
                    <a:defRPr/>
                  </a:pPr>
                  <a:endParaRPr lang="en-US">
                    <a:cs typeface="+mn-cs"/>
                  </a:endParaRPr>
                </a:p>
              </p:txBody>
            </p:sp>
            <p:sp>
              <p:nvSpPr>
                <p:cNvPr id="74910" name="Freeform 620"/>
                <p:cNvSpPr>
                  <a:spLocks/>
                </p:cNvSpPr>
                <p:nvPr/>
              </p:nvSpPr>
              <p:spPr bwMode="auto">
                <a:xfrm>
                  <a:off x="1592263" y="5026025"/>
                  <a:ext cx="881063" cy="1090613"/>
                </a:xfrm>
                <a:custGeom>
                  <a:avLst/>
                  <a:gdLst>
                    <a:gd name="T0" fmla="*/ 0 w 555"/>
                    <a:gd name="T1" fmla="*/ 687 h 687"/>
                    <a:gd name="T2" fmla="*/ 555 w 555"/>
                    <a:gd name="T3" fmla="*/ 0 h 687"/>
                    <a:gd name="T4" fmla="*/ 0 w 555"/>
                    <a:gd name="T5" fmla="*/ 687 h 687"/>
                    <a:gd name="T6" fmla="*/ 0 60000 65536"/>
                    <a:gd name="T7" fmla="*/ 0 60000 65536"/>
                    <a:gd name="T8" fmla="*/ 0 60000 65536"/>
                  </a:gdLst>
                  <a:ahLst/>
                  <a:cxnLst>
                    <a:cxn ang="T6">
                      <a:pos x="T0" y="T1"/>
                    </a:cxn>
                    <a:cxn ang="T7">
                      <a:pos x="T2" y="T3"/>
                    </a:cxn>
                    <a:cxn ang="T8">
                      <a:pos x="T4" y="T5"/>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a:lstStyle/>
                <a:p>
                  <a:endParaRPr lang="en-US"/>
                </a:p>
              </p:txBody>
            </p:sp>
            <p:sp>
              <p:nvSpPr>
                <p:cNvPr id="74911" name="Line 621"/>
                <p:cNvSpPr>
                  <a:spLocks noChangeShapeType="1"/>
                </p:cNvSpPr>
                <p:nvPr/>
              </p:nvSpPr>
              <p:spPr bwMode="auto">
                <a:xfrm flipV="1">
                  <a:off x="1592263" y="5026025"/>
                  <a:ext cx="881063" cy="1090613"/>
                </a:xfrm>
                <a:prstGeom prst="line">
                  <a:avLst/>
                </a:prstGeom>
                <a:noFill/>
                <a:ln w="19050">
                  <a:solidFill>
                    <a:srgbClr val="39B54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4912" name="Freeform 622"/>
                <p:cNvSpPr>
                  <a:spLocks/>
                </p:cNvSpPr>
                <p:nvPr/>
              </p:nvSpPr>
              <p:spPr bwMode="auto">
                <a:xfrm>
                  <a:off x="5024438" y="5026025"/>
                  <a:ext cx="979488" cy="1090613"/>
                </a:xfrm>
                <a:custGeom>
                  <a:avLst/>
                  <a:gdLst>
                    <a:gd name="T0" fmla="*/ 617 w 617"/>
                    <a:gd name="T1" fmla="*/ 687 h 687"/>
                    <a:gd name="T2" fmla="*/ 0 w 617"/>
                    <a:gd name="T3" fmla="*/ 0 h 687"/>
                    <a:gd name="T4" fmla="*/ 617 w 617"/>
                    <a:gd name="T5" fmla="*/ 687 h 687"/>
                    <a:gd name="T6" fmla="*/ 0 60000 65536"/>
                    <a:gd name="T7" fmla="*/ 0 60000 65536"/>
                    <a:gd name="T8" fmla="*/ 0 60000 65536"/>
                  </a:gdLst>
                  <a:ahLst/>
                  <a:cxnLst>
                    <a:cxn ang="T6">
                      <a:pos x="T0" y="T1"/>
                    </a:cxn>
                    <a:cxn ang="T7">
                      <a:pos x="T2" y="T3"/>
                    </a:cxn>
                    <a:cxn ang="T8">
                      <a:pos x="T4" y="T5"/>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a:lstStyle/>
                <a:p>
                  <a:endParaRPr lang="en-US"/>
                </a:p>
              </p:txBody>
            </p:sp>
            <p:sp>
              <p:nvSpPr>
                <p:cNvPr id="74913" name="Line 623"/>
                <p:cNvSpPr>
                  <a:spLocks noChangeShapeType="1"/>
                </p:cNvSpPr>
                <p:nvPr/>
              </p:nvSpPr>
              <p:spPr bwMode="auto">
                <a:xfrm flipH="1" flipV="1">
                  <a:off x="5024438" y="5026025"/>
                  <a:ext cx="979488" cy="1090613"/>
                </a:xfrm>
                <a:prstGeom prst="line">
                  <a:avLst/>
                </a:prstGeom>
                <a:noFill/>
                <a:ln w="19050">
                  <a:solidFill>
                    <a:srgbClr val="ED1C2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4914" name="Freeform 624"/>
                <p:cNvSpPr>
                  <a:spLocks/>
                </p:cNvSpPr>
                <p:nvPr/>
              </p:nvSpPr>
              <p:spPr bwMode="auto">
                <a:xfrm>
                  <a:off x="5024438" y="2417763"/>
                  <a:ext cx="17463" cy="2608263"/>
                </a:xfrm>
                <a:custGeom>
                  <a:avLst/>
                  <a:gdLst>
                    <a:gd name="T0" fmla="*/ 0 w 11"/>
                    <a:gd name="T1" fmla="*/ 1643 h 1643"/>
                    <a:gd name="T2" fmla="*/ 11 w 11"/>
                    <a:gd name="T3" fmla="*/ 0 h 1643"/>
                    <a:gd name="T4" fmla="*/ 0 w 11"/>
                    <a:gd name="T5" fmla="*/ 1643 h 1643"/>
                    <a:gd name="T6" fmla="*/ 0 60000 65536"/>
                    <a:gd name="T7" fmla="*/ 0 60000 65536"/>
                    <a:gd name="T8" fmla="*/ 0 60000 65536"/>
                  </a:gdLst>
                  <a:ahLst/>
                  <a:cxnLst>
                    <a:cxn ang="T6">
                      <a:pos x="T0" y="T1"/>
                    </a:cxn>
                    <a:cxn ang="T7">
                      <a:pos x="T2" y="T3"/>
                    </a:cxn>
                    <a:cxn ang="T8">
                      <a:pos x="T4" y="T5"/>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a:lstStyle/>
                <a:p>
                  <a:endParaRPr lang="en-US"/>
                </a:p>
              </p:txBody>
            </p:sp>
            <p:sp>
              <p:nvSpPr>
                <p:cNvPr id="74915" name="Line 625"/>
                <p:cNvSpPr>
                  <a:spLocks noChangeShapeType="1"/>
                </p:cNvSpPr>
                <p:nvPr/>
              </p:nvSpPr>
              <p:spPr bwMode="auto">
                <a:xfrm flipV="1">
                  <a:off x="5024438" y="2417763"/>
                  <a:ext cx="17463" cy="2608263"/>
                </a:xfrm>
                <a:prstGeom prst="line">
                  <a:avLst/>
                </a:prstGeom>
                <a:noFill/>
                <a:ln w="19050">
                  <a:solidFill>
                    <a:srgbClr val="ED1C2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4916" name="Freeform 626"/>
                <p:cNvSpPr>
                  <a:spLocks/>
                </p:cNvSpPr>
                <p:nvPr/>
              </p:nvSpPr>
              <p:spPr bwMode="auto">
                <a:xfrm>
                  <a:off x="5041900" y="1665288"/>
                  <a:ext cx="1008063" cy="752475"/>
                </a:xfrm>
                <a:custGeom>
                  <a:avLst/>
                  <a:gdLst>
                    <a:gd name="T0" fmla="*/ 0 w 635"/>
                    <a:gd name="T1" fmla="*/ 474 h 474"/>
                    <a:gd name="T2" fmla="*/ 635 w 635"/>
                    <a:gd name="T3" fmla="*/ 0 h 474"/>
                    <a:gd name="T4" fmla="*/ 0 w 635"/>
                    <a:gd name="T5" fmla="*/ 474 h 474"/>
                    <a:gd name="T6" fmla="*/ 0 60000 65536"/>
                    <a:gd name="T7" fmla="*/ 0 60000 65536"/>
                    <a:gd name="T8" fmla="*/ 0 60000 65536"/>
                  </a:gdLst>
                  <a:ahLst/>
                  <a:cxnLst>
                    <a:cxn ang="T6">
                      <a:pos x="T0" y="T1"/>
                    </a:cxn>
                    <a:cxn ang="T7">
                      <a:pos x="T2" y="T3"/>
                    </a:cxn>
                    <a:cxn ang="T8">
                      <a:pos x="T4" y="T5"/>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a:lstStyle/>
                <a:p>
                  <a:endParaRPr lang="en-US"/>
                </a:p>
              </p:txBody>
            </p:sp>
            <p:sp>
              <p:nvSpPr>
                <p:cNvPr id="74917" name="Line 627"/>
                <p:cNvSpPr>
                  <a:spLocks noChangeShapeType="1"/>
                </p:cNvSpPr>
                <p:nvPr/>
              </p:nvSpPr>
              <p:spPr bwMode="auto">
                <a:xfrm flipV="1">
                  <a:off x="5041900" y="1665288"/>
                  <a:ext cx="1008063" cy="752475"/>
                </a:xfrm>
                <a:prstGeom prst="line">
                  <a:avLst/>
                </a:prstGeom>
                <a:noFill/>
                <a:ln w="19050">
                  <a:solidFill>
                    <a:srgbClr val="ED1C2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4918" name="Freeform 628"/>
                <p:cNvSpPr>
                  <a:spLocks/>
                </p:cNvSpPr>
                <p:nvPr/>
              </p:nvSpPr>
              <p:spPr bwMode="auto">
                <a:xfrm>
                  <a:off x="2444750" y="2428875"/>
                  <a:ext cx="28575" cy="2597150"/>
                </a:xfrm>
                <a:custGeom>
                  <a:avLst/>
                  <a:gdLst>
                    <a:gd name="T0" fmla="*/ 18 w 18"/>
                    <a:gd name="T1" fmla="*/ 1636 h 1636"/>
                    <a:gd name="T2" fmla="*/ 0 w 18"/>
                    <a:gd name="T3" fmla="*/ 0 h 1636"/>
                    <a:gd name="T4" fmla="*/ 18 w 18"/>
                    <a:gd name="T5" fmla="*/ 1636 h 1636"/>
                    <a:gd name="T6" fmla="*/ 0 60000 65536"/>
                    <a:gd name="T7" fmla="*/ 0 60000 65536"/>
                    <a:gd name="T8" fmla="*/ 0 60000 65536"/>
                  </a:gdLst>
                  <a:ahLst/>
                  <a:cxnLst>
                    <a:cxn ang="T6">
                      <a:pos x="T0" y="T1"/>
                    </a:cxn>
                    <a:cxn ang="T7">
                      <a:pos x="T2" y="T3"/>
                    </a:cxn>
                    <a:cxn ang="T8">
                      <a:pos x="T4" y="T5"/>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a:lstStyle/>
                <a:p>
                  <a:endParaRPr lang="en-US"/>
                </a:p>
              </p:txBody>
            </p:sp>
            <p:sp>
              <p:nvSpPr>
                <p:cNvPr id="74919" name="Line 629"/>
                <p:cNvSpPr>
                  <a:spLocks noChangeShapeType="1"/>
                </p:cNvSpPr>
                <p:nvPr/>
              </p:nvSpPr>
              <p:spPr bwMode="auto">
                <a:xfrm flipH="1" flipV="1">
                  <a:off x="2444750" y="2428875"/>
                  <a:ext cx="28575" cy="2597150"/>
                </a:xfrm>
                <a:prstGeom prst="line">
                  <a:avLst/>
                </a:prstGeom>
                <a:noFill/>
                <a:ln w="19050">
                  <a:solidFill>
                    <a:srgbClr val="39B54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4920" name="Freeform 630"/>
                <p:cNvSpPr>
                  <a:spLocks/>
                </p:cNvSpPr>
                <p:nvPr/>
              </p:nvSpPr>
              <p:spPr bwMode="auto">
                <a:xfrm>
                  <a:off x="1452563" y="1600200"/>
                  <a:ext cx="992188" cy="828675"/>
                </a:xfrm>
                <a:custGeom>
                  <a:avLst/>
                  <a:gdLst>
                    <a:gd name="T0" fmla="*/ 625 w 625"/>
                    <a:gd name="T1" fmla="*/ 522 h 522"/>
                    <a:gd name="T2" fmla="*/ 0 w 625"/>
                    <a:gd name="T3" fmla="*/ 0 h 522"/>
                    <a:gd name="T4" fmla="*/ 625 w 625"/>
                    <a:gd name="T5" fmla="*/ 522 h 522"/>
                    <a:gd name="T6" fmla="*/ 0 60000 65536"/>
                    <a:gd name="T7" fmla="*/ 0 60000 65536"/>
                    <a:gd name="T8" fmla="*/ 0 60000 65536"/>
                  </a:gdLst>
                  <a:ahLst/>
                  <a:cxnLst>
                    <a:cxn ang="T6">
                      <a:pos x="T0" y="T1"/>
                    </a:cxn>
                    <a:cxn ang="T7">
                      <a:pos x="T2" y="T3"/>
                    </a:cxn>
                    <a:cxn ang="T8">
                      <a:pos x="T4" y="T5"/>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a:lstStyle/>
                <a:p>
                  <a:endParaRPr lang="en-US"/>
                </a:p>
              </p:txBody>
            </p:sp>
            <p:sp>
              <p:nvSpPr>
                <p:cNvPr id="74921" name="Line 631"/>
                <p:cNvSpPr>
                  <a:spLocks noChangeShapeType="1"/>
                </p:cNvSpPr>
                <p:nvPr/>
              </p:nvSpPr>
              <p:spPr bwMode="auto">
                <a:xfrm flipH="1" flipV="1">
                  <a:off x="1452563" y="1600200"/>
                  <a:ext cx="992188" cy="828675"/>
                </a:xfrm>
                <a:prstGeom prst="line">
                  <a:avLst/>
                </a:prstGeom>
                <a:noFill/>
                <a:ln w="19050">
                  <a:solidFill>
                    <a:srgbClr val="39B54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4922" name="Freeform 632"/>
                <p:cNvSpPr>
                  <a:spLocks/>
                </p:cNvSpPr>
                <p:nvPr/>
              </p:nvSpPr>
              <p:spPr bwMode="auto">
                <a:xfrm>
                  <a:off x="2444750" y="2417763"/>
                  <a:ext cx="2597150" cy="11113"/>
                </a:xfrm>
                <a:custGeom>
                  <a:avLst/>
                  <a:gdLst>
                    <a:gd name="T0" fmla="*/ 0 w 1636"/>
                    <a:gd name="T1" fmla="*/ 7 h 7"/>
                    <a:gd name="T2" fmla="*/ 1636 w 1636"/>
                    <a:gd name="T3" fmla="*/ 0 h 7"/>
                    <a:gd name="T4" fmla="*/ 0 w 1636"/>
                    <a:gd name="T5" fmla="*/ 7 h 7"/>
                    <a:gd name="T6" fmla="*/ 0 60000 65536"/>
                    <a:gd name="T7" fmla="*/ 0 60000 65536"/>
                    <a:gd name="T8" fmla="*/ 0 60000 65536"/>
                  </a:gdLst>
                  <a:ahLst/>
                  <a:cxnLst>
                    <a:cxn ang="T6">
                      <a:pos x="T0" y="T1"/>
                    </a:cxn>
                    <a:cxn ang="T7">
                      <a:pos x="T2" y="T3"/>
                    </a:cxn>
                    <a:cxn ang="T8">
                      <a:pos x="T4" y="T5"/>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a:lstStyle/>
                <a:p>
                  <a:endParaRPr lang="en-US"/>
                </a:p>
              </p:txBody>
            </p:sp>
            <p:sp>
              <p:nvSpPr>
                <p:cNvPr id="74923" name="Line 633"/>
                <p:cNvSpPr>
                  <a:spLocks noChangeShapeType="1"/>
                </p:cNvSpPr>
                <p:nvPr/>
              </p:nvSpPr>
              <p:spPr bwMode="auto">
                <a:xfrm flipV="1">
                  <a:off x="2444750" y="2417763"/>
                  <a:ext cx="2597150" cy="11113"/>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4924" name="Line 634"/>
                <p:cNvSpPr>
                  <a:spLocks noChangeShapeType="1"/>
                </p:cNvSpPr>
                <p:nvPr/>
              </p:nvSpPr>
              <p:spPr bwMode="auto">
                <a:xfrm>
                  <a:off x="4457700" y="2738438"/>
                  <a:ext cx="630238" cy="2549525"/>
                </a:xfrm>
                <a:prstGeom prst="line">
                  <a:avLst/>
                </a:prstGeom>
                <a:noFill/>
                <a:ln w="19050">
                  <a:solidFill>
                    <a:srgbClr val="1B75B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4925" name="Oval 635"/>
                <p:cNvSpPr>
                  <a:spLocks noChangeArrowheads="1"/>
                </p:cNvSpPr>
                <p:nvPr/>
              </p:nvSpPr>
              <p:spPr bwMode="auto">
                <a:xfrm>
                  <a:off x="2473325" y="4256088"/>
                  <a:ext cx="1057275" cy="1044575"/>
                </a:xfrm>
                <a:prstGeom prst="ellipse">
                  <a:avLst/>
                </a:prstGeom>
                <a:noFill/>
                <a:ln w="19050">
                  <a:solidFill>
                    <a:srgbClr val="FFF2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926" name="Line 636"/>
                <p:cNvSpPr>
                  <a:spLocks noChangeShapeType="1"/>
                </p:cNvSpPr>
                <p:nvPr/>
              </p:nvSpPr>
              <p:spPr bwMode="auto">
                <a:xfrm flipH="1">
                  <a:off x="3833813" y="2738438"/>
                  <a:ext cx="623888" cy="2562225"/>
                </a:xfrm>
                <a:prstGeom prst="line">
                  <a:avLst/>
                </a:prstGeom>
                <a:noFill/>
                <a:ln w="19050">
                  <a:solidFill>
                    <a:srgbClr val="1B75B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4927" name="Freeform 637"/>
                <p:cNvSpPr>
                  <a:spLocks/>
                </p:cNvSpPr>
                <p:nvPr/>
              </p:nvSpPr>
              <p:spPr bwMode="auto">
                <a:xfrm>
                  <a:off x="3886200" y="5270500"/>
                  <a:ext cx="1190625" cy="152400"/>
                </a:xfrm>
                <a:custGeom>
                  <a:avLst/>
                  <a:gdLst>
                    <a:gd name="T0" fmla="*/ 0 w 204"/>
                    <a:gd name="T1" fmla="*/ 0 h 26"/>
                    <a:gd name="T2" fmla="*/ 102 w 204"/>
                    <a:gd name="T3" fmla="*/ 26 h 26"/>
                    <a:gd name="T4" fmla="*/ 204 w 204"/>
                    <a:gd name="T5" fmla="*/ 0 h 26"/>
                    <a:gd name="T6" fmla="*/ 0 60000 65536"/>
                    <a:gd name="T7" fmla="*/ 0 60000 65536"/>
                    <a:gd name="T8" fmla="*/ 0 60000 65536"/>
                  </a:gdLst>
                  <a:ahLst/>
                  <a:cxnLst>
                    <a:cxn ang="T6">
                      <a:pos x="T0" y="T1"/>
                    </a:cxn>
                    <a:cxn ang="T7">
                      <a:pos x="T2" y="T3"/>
                    </a:cxn>
                    <a:cxn ang="T8">
                      <a:pos x="T4" y="T5"/>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Oval 638"/>
                <p:cNvSpPr>
                  <a:spLocks noChangeArrowheads="1"/>
                </p:cNvSpPr>
                <p:nvPr/>
              </p:nvSpPr>
              <p:spPr bwMode="auto">
                <a:xfrm>
                  <a:off x="2993891" y="4592280"/>
                  <a:ext cx="1187396" cy="1231522"/>
                </a:xfrm>
                <a:prstGeom prst="ellipse">
                  <a:avLst/>
                </a:prstGeom>
                <a:solidFill>
                  <a:schemeClr val="tx1">
                    <a:lumMod val="75000"/>
                  </a:schemeClr>
                </a:solidFill>
                <a:ln w="19050" cap="flat">
                  <a:solidFill>
                    <a:srgbClr val="4D4D4D"/>
                  </a:solidFill>
                  <a:prstDash val="solid"/>
                  <a:miter lim="800000"/>
                  <a:headEnd/>
                  <a:tailEnd/>
                </a:ln>
              </p:spPr>
              <p:txBody>
                <a:bodyPr/>
                <a:lstStyle/>
                <a:p>
                  <a:pPr>
                    <a:defRPr/>
                  </a:pPr>
                  <a:endParaRPr lang="en-US">
                    <a:cs typeface="+mn-cs"/>
                  </a:endParaRPr>
                </a:p>
              </p:txBody>
            </p:sp>
          </p:grpSp>
          <p:cxnSp>
            <p:nvCxnSpPr>
              <p:cNvPr id="88" name="Straight Connector 87"/>
              <p:cNvCxnSpPr/>
              <p:nvPr/>
            </p:nvCxnSpPr>
            <p:spPr>
              <a:xfrm>
                <a:off x="4440503" y="2846388"/>
                <a:ext cx="1131094" cy="1023012"/>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4910535" y="3987537"/>
                <a:ext cx="779198" cy="542925"/>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3832227" y="3009767"/>
                <a:ext cx="784225" cy="447411"/>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flipV="1">
                <a:off x="3299354" y="2848902"/>
                <a:ext cx="1136121" cy="568060"/>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6200000" flipH="1">
                <a:off x="3050515" y="3660775"/>
                <a:ext cx="1083336" cy="585656"/>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Sun 92"/>
              <p:cNvSpPr/>
              <p:nvPr/>
            </p:nvSpPr>
            <p:spPr>
              <a:xfrm>
                <a:off x="3166391" y="3282254"/>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94" name="Sun 93"/>
              <p:cNvSpPr/>
              <p:nvPr/>
            </p:nvSpPr>
            <p:spPr>
              <a:xfrm>
                <a:off x="4216591" y="2625969"/>
                <a:ext cx="445477" cy="445477"/>
              </a:xfrm>
              <a:prstGeom prst="sun">
                <a:avLst>
                  <a:gd name="adj" fmla="val 32937"/>
                </a:avLst>
              </a:prstGeom>
              <a:solidFill>
                <a:srgbClr val="FFFF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95" name="Sun 94"/>
              <p:cNvSpPr/>
              <p:nvPr/>
            </p:nvSpPr>
            <p:spPr>
              <a:xfrm>
                <a:off x="3875119" y="3490261"/>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96" name="Sun 95"/>
              <p:cNvSpPr/>
              <p:nvPr/>
            </p:nvSpPr>
            <p:spPr>
              <a:xfrm>
                <a:off x="4876800" y="4495800"/>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97" name="Sun 96"/>
              <p:cNvSpPr/>
              <p:nvPr/>
            </p:nvSpPr>
            <p:spPr>
              <a:xfrm>
                <a:off x="5434288" y="3732295"/>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98" name="Sun 97"/>
              <p:cNvSpPr/>
              <p:nvPr/>
            </p:nvSpPr>
            <p:spPr>
              <a:xfrm>
                <a:off x="3770718" y="4343400"/>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grpSp>
      </p:grpSp>
      <p:grpSp>
        <p:nvGrpSpPr>
          <p:cNvPr id="9" name="Group 274"/>
          <p:cNvGrpSpPr>
            <a:grpSpLocks/>
          </p:cNvGrpSpPr>
          <p:nvPr/>
        </p:nvGrpSpPr>
        <p:grpSpPr bwMode="auto">
          <a:xfrm>
            <a:off x="5303527" y="1143025"/>
            <a:ext cx="2209800" cy="2473325"/>
            <a:chOff x="5029200" y="990600"/>
            <a:chExt cx="2209800" cy="2472898"/>
          </a:xfrm>
        </p:grpSpPr>
        <p:sp>
          <p:nvSpPr>
            <p:cNvPr id="74868" name="TextBox 253"/>
            <p:cNvSpPr txBox="1">
              <a:spLocks noChangeArrowheads="1"/>
            </p:cNvSpPr>
            <p:nvPr/>
          </p:nvSpPr>
          <p:spPr bwMode="auto">
            <a:xfrm>
              <a:off x="5791200" y="1828800"/>
              <a:ext cx="10599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100"/>
                <a:t>shading</a:t>
              </a:r>
            </a:p>
          </p:txBody>
        </p:sp>
        <p:sp>
          <p:nvSpPr>
            <p:cNvPr id="74869" name="TextBox 260"/>
            <p:cNvSpPr txBox="1">
              <a:spLocks noChangeArrowheads="1"/>
            </p:cNvSpPr>
            <p:nvPr/>
          </p:nvSpPr>
          <p:spPr bwMode="auto">
            <a:xfrm>
              <a:off x="5791200" y="990600"/>
              <a:ext cx="12085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100"/>
                <a:t>Reduced </a:t>
              </a:r>
              <a:br>
                <a:rPr lang="en-US" sz="2100"/>
              </a:br>
              <a:r>
                <a:rPr lang="en-US" sz="2100"/>
                <a:t>matrix</a:t>
              </a:r>
            </a:p>
          </p:txBody>
        </p:sp>
        <p:sp>
          <p:nvSpPr>
            <p:cNvPr id="114" name="Rectangle 69"/>
            <p:cNvSpPr/>
            <p:nvPr/>
          </p:nvSpPr>
          <p:spPr>
            <a:xfrm>
              <a:off x="5867400" y="2438400"/>
              <a:ext cx="1371600" cy="685800"/>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74873" name="TextBox 253"/>
            <p:cNvSpPr txBox="1">
              <a:spLocks noChangeArrowheads="1"/>
            </p:cNvSpPr>
            <p:nvPr/>
          </p:nvSpPr>
          <p:spPr bwMode="auto">
            <a:xfrm>
              <a:off x="6096000" y="3048000"/>
              <a:ext cx="10983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100"/>
                <a:t>visibility</a:t>
              </a:r>
            </a:p>
          </p:txBody>
        </p:sp>
        <p:grpSp>
          <p:nvGrpSpPr>
            <p:cNvPr id="74874" name="Group 273"/>
            <p:cNvGrpSpPr>
              <a:grpSpLocks/>
            </p:cNvGrpSpPr>
            <p:nvPr/>
          </p:nvGrpSpPr>
          <p:grpSpPr bwMode="auto">
            <a:xfrm>
              <a:off x="5029200" y="1965412"/>
              <a:ext cx="609600" cy="1224136"/>
              <a:chOff x="5029200" y="1965412"/>
              <a:chExt cx="609600" cy="1224136"/>
            </a:xfrm>
          </p:grpSpPr>
          <p:cxnSp>
            <p:nvCxnSpPr>
              <p:cNvPr id="74878" name="Straight Connector 134"/>
              <p:cNvCxnSpPr>
                <a:cxnSpLocks noChangeShapeType="1"/>
              </p:cNvCxnSpPr>
              <p:nvPr/>
            </p:nvCxnSpPr>
            <p:spPr bwMode="auto">
              <a:xfrm>
                <a:off x="5042520" y="1965412"/>
                <a:ext cx="596280" cy="320588"/>
              </a:xfrm>
              <a:prstGeom prst="line">
                <a:avLst/>
              </a:prstGeom>
              <a:noFill/>
              <a:ln w="9525">
                <a:solidFill>
                  <a:schemeClr val="tx1"/>
                </a:solidFill>
                <a:round/>
                <a:headEnd/>
                <a:tailEnd/>
              </a:ln>
            </p:spPr>
          </p:cxnSp>
          <p:cxnSp>
            <p:nvCxnSpPr>
              <p:cNvPr id="74879" name="Straight Connector 137"/>
              <p:cNvCxnSpPr>
                <a:cxnSpLocks noChangeShapeType="1"/>
              </p:cNvCxnSpPr>
              <p:nvPr/>
            </p:nvCxnSpPr>
            <p:spPr bwMode="auto">
              <a:xfrm flipV="1">
                <a:off x="5042520" y="2438400"/>
                <a:ext cx="596280" cy="31068"/>
              </a:xfrm>
              <a:prstGeom prst="line">
                <a:avLst/>
              </a:prstGeom>
              <a:noFill/>
              <a:ln w="9525">
                <a:solidFill>
                  <a:schemeClr val="tx1"/>
                </a:solidFill>
                <a:round/>
                <a:headEnd/>
                <a:tailEnd/>
              </a:ln>
            </p:spPr>
          </p:cxnSp>
          <p:cxnSp>
            <p:nvCxnSpPr>
              <p:cNvPr id="74880" name="Straight Connector 139"/>
              <p:cNvCxnSpPr>
                <a:cxnSpLocks noChangeShapeType="1"/>
              </p:cNvCxnSpPr>
              <p:nvPr/>
            </p:nvCxnSpPr>
            <p:spPr bwMode="auto">
              <a:xfrm flipV="1">
                <a:off x="5029200" y="2514600"/>
                <a:ext cx="609600" cy="76200"/>
              </a:xfrm>
              <a:prstGeom prst="line">
                <a:avLst/>
              </a:prstGeom>
              <a:noFill/>
              <a:ln w="9525">
                <a:solidFill>
                  <a:schemeClr val="tx1"/>
                </a:solidFill>
                <a:round/>
                <a:headEnd/>
                <a:tailEnd/>
              </a:ln>
            </p:spPr>
          </p:cxnSp>
          <p:cxnSp>
            <p:nvCxnSpPr>
              <p:cNvPr id="74881" name="Straight Connector 141"/>
              <p:cNvCxnSpPr>
                <a:cxnSpLocks noChangeShapeType="1"/>
              </p:cNvCxnSpPr>
              <p:nvPr/>
            </p:nvCxnSpPr>
            <p:spPr bwMode="auto">
              <a:xfrm flipV="1">
                <a:off x="5042520" y="2667000"/>
                <a:ext cx="596280" cy="306524"/>
              </a:xfrm>
              <a:prstGeom prst="line">
                <a:avLst/>
              </a:prstGeom>
              <a:noFill/>
              <a:ln w="9525">
                <a:solidFill>
                  <a:schemeClr val="tx1"/>
                </a:solidFill>
                <a:round/>
                <a:headEnd/>
                <a:tailEnd/>
              </a:ln>
            </p:spPr>
          </p:cxnSp>
          <p:cxnSp>
            <p:nvCxnSpPr>
              <p:cNvPr id="74882" name="Straight Connector 143"/>
              <p:cNvCxnSpPr>
                <a:cxnSpLocks noChangeShapeType="1"/>
              </p:cNvCxnSpPr>
              <p:nvPr/>
            </p:nvCxnSpPr>
            <p:spPr bwMode="auto">
              <a:xfrm flipV="1">
                <a:off x="5042520" y="2819400"/>
                <a:ext cx="596280" cy="370148"/>
              </a:xfrm>
              <a:prstGeom prst="line">
                <a:avLst/>
              </a:prstGeom>
              <a:noFill/>
              <a:ln w="9525">
                <a:solidFill>
                  <a:schemeClr val="tx1"/>
                </a:solidFill>
                <a:round/>
                <a:headEnd/>
                <a:tailEnd/>
              </a:ln>
            </p:spPr>
          </p:cxnSp>
        </p:grpSp>
        <p:sp>
          <p:nvSpPr>
            <p:cNvPr id="127" name="Rectangle 70"/>
            <p:cNvSpPr/>
            <p:nvPr/>
          </p:nvSpPr>
          <p:spPr>
            <a:xfrm>
              <a:off x="5638800" y="2209800"/>
              <a:ext cx="1371600" cy="685800"/>
            </a:xfrm>
            <a:prstGeom prst="rect">
              <a:avLst/>
            </a:prstGeom>
            <a:gradFill>
              <a:gsLst>
                <a:gs pos="0">
                  <a:srgbClr val="FF0000"/>
                </a:gs>
                <a:gs pos="20000">
                  <a:schemeClr val="accent1">
                    <a:lumMod val="75000"/>
                  </a:schemeClr>
                </a:gs>
                <a:gs pos="50000">
                  <a:schemeClr val="accent2">
                    <a:lumMod val="75000"/>
                  </a:schemeClr>
                </a:gs>
                <a:gs pos="75000">
                  <a:srgbClr val="43F52B"/>
                </a:gs>
                <a:gs pos="89999">
                  <a:schemeClr val="accent1">
                    <a:lumMod val="60000"/>
                    <a:lumOff val="40000"/>
                  </a:schemeClr>
                </a:gs>
                <a:gs pos="100000">
                  <a:schemeClr val="accent1">
                    <a:lumMod val="60000"/>
                    <a:lumOff val="40000"/>
                  </a:schemeClr>
                </a:gs>
              </a:gsLst>
              <a:lin ang="21300000" scaled="0"/>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grpSp>
      <p:grpSp>
        <p:nvGrpSpPr>
          <p:cNvPr id="11" name="Group 275"/>
          <p:cNvGrpSpPr>
            <a:grpSpLocks/>
          </p:cNvGrpSpPr>
          <p:nvPr/>
        </p:nvGrpSpPr>
        <p:grpSpPr bwMode="auto">
          <a:xfrm>
            <a:off x="1371600" y="4114800"/>
            <a:ext cx="1371600" cy="1905000"/>
            <a:chOff x="6477000" y="4419600"/>
            <a:chExt cx="1371600" cy="1905000"/>
          </a:xfrm>
        </p:grpSpPr>
        <p:sp>
          <p:nvSpPr>
            <p:cNvPr id="74843" name="TextBox 260"/>
            <p:cNvSpPr txBox="1">
              <a:spLocks noChangeArrowheads="1"/>
            </p:cNvSpPr>
            <p:nvPr/>
          </p:nvSpPr>
          <p:spPr bwMode="auto">
            <a:xfrm>
              <a:off x="6517712" y="4419600"/>
              <a:ext cx="12795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100"/>
                <a:t>Visibility </a:t>
              </a:r>
              <a:br>
                <a:rPr lang="en-US" sz="2100"/>
              </a:br>
              <a:r>
                <a:rPr lang="en-US" sz="2100"/>
                <a:t>clustering</a:t>
              </a:r>
            </a:p>
          </p:txBody>
        </p:sp>
        <p:grpSp>
          <p:nvGrpSpPr>
            <p:cNvPr id="74844" name="Group 25"/>
            <p:cNvGrpSpPr>
              <a:grpSpLocks/>
            </p:cNvGrpSpPr>
            <p:nvPr/>
          </p:nvGrpSpPr>
          <p:grpSpPr bwMode="auto">
            <a:xfrm>
              <a:off x="6477000" y="5638800"/>
              <a:ext cx="1371600" cy="685800"/>
              <a:chOff x="3876199" y="4800600"/>
              <a:chExt cx="1080120" cy="432048"/>
            </a:xfrm>
          </p:grpSpPr>
          <p:sp>
            <p:nvSpPr>
              <p:cNvPr id="160" name="Rectangle 69"/>
              <p:cNvSpPr/>
              <p:nvPr/>
            </p:nvSpPr>
            <p:spPr>
              <a:xfrm>
                <a:off x="3876199" y="4800600"/>
                <a:ext cx="1080120" cy="432048"/>
              </a:xfrm>
              <a:prstGeom prst="rect">
                <a:avLst/>
              </a:prstGeom>
              <a:solidFill>
                <a:schemeClr val="tx1"/>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61" name="Rectangle 64"/>
              <p:cNvSpPr/>
              <p:nvPr/>
            </p:nvSpPr>
            <p:spPr>
              <a:xfrm>
                <a:off x="3876199" y="4800600"/>
                <a:ext cx="216024" cy="43204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62" name="Rectangle 65"/>
              <p:cNvSpPr/>
              <p:nvPr/>
            </p:nvSpPr>
            <p:spPr>
              <a:xfrm>
                <a:off x="4092223" y="4800600"/>
                <a:ext cx="288032" cy="43204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63" name="Rectangle 66"/>
              <p:cNvSpPr/>
              <p:nvPr/>
            </p:nvSpPr>
            <p:spPr>
              <a:xfrm>
                <a:off x="4380255" y="4800600"/>
                <a:ext cx="144016" cy="43204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64" name="Rectangle 67"/>
              <p:cNvSpPr/>
              <p:nvPr/>
            </p:nvSpPr>
            <p:spPr>
              <a:xfrm>
                <a:off x="4524271" y="4800600"/>
                <a:ext cx="288032" cy="43204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65" name="Rectangle 68"/>
              <p:cNvSpPr/>
              <p:nvPr/>
            </p:nvSpPr>
            <p:spPr>
              <a:xfrm>
                <a:off x="4812303" y="4800600"/>
                <a:ext cx="144016" cy="43204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cxnSp>
            <p:nvCxnSpPr>
              <p:cNvPr id="166" name="Straight Connector 77"/>
              <p:cNvCxnSpPr/>
              <p:nvPr/>
            </p:nvCxnSpPr>
            <p:spPr>
              <a:xfrm rot="5400000">
                <a:off x="4649035" y="5016624"/>
                <a:ext cx="432048" cy="0"/>
              </a:xfrm>
              <a:prstGeom prst="line">
                <a:avLst/>
              </a:prstGeom>
              <a:ln w="38100">
                <a:solidFill>
                  <a:schemeClr val="bg1"/>
                </a:solidFill>
                <a:prstDash val="lgDashDotDot"/>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Connector 78"/>
              <p:cNvCxnSpPr/>
              <p:nvPr/>
            </p:nvCxnSpPr>
            <p:spPr>
              <a:xfrm rot="5400000">
                <a:off x="4509020" y="5016624"/>
                <a:ext cx="432048"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Connector 79"/>
              <p:cNvCxnSpPr/>
              <p:nvPr/>
            </p:nvCxnSpPr>
            <p:spPr>
              <a:xfrm rot="5400000">
                <a:off x="4250241" y="5016624"/>
                <a:ext cx="432048" cy="0"/>
              </a:xfrm>
              <a:prstGeom prst="line">
                <a:avLst/>
              </a:prstGeom>
              <a:ln w="38100">
                <a:solidFill>
                  <a:schemeClr val="bg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Connector 80"/>
              <p:cNvCxnSpPr/>
              <p:nvPr/>
            </p:nvCxnSpPr>
            <p:spPr>
              <a:xfrm rot="5400000">
                <a:off x="3975210" y="5016624"/>
                <a:ext cx="432048" cy="0"/>
              </a:xfrm>
              <a:prstGeom prst="line">
                <a:avLst/>
              </a:prstGeom>
              <a:ln w="38100">
                <a:solidFill>
                  <a:schemeClr val="bg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170" name="Straight Connector 81"/>
              <p:cNvCxnSpPr/>
              <p:nvPr/>
            </p:nvCxnSpPr>
            <p:spPr>
              <a:xfrm rot="5400000">
                <a:off x="3803941" y="5016624"/>
                <a:ext cx="432048" cy="0"/>
              </a:xfrm>
              <a:prstGeom prst="line">
                <a:avLst/>
              </a:prstGeom>
              <a:ln w="38100">
                <a:solidFill>
                  <a:schemeClr val="bg1"/>
                </a:solidFill>
                <a:prstDash val="sysDash"/>
                <a:tailEnd type="none" w="lg" len="lg"/>
              </a:ln>
            </p:spPr>
            <p:style>
              <a:lnRef idx="1">
                <a:schemeClr val="accent1"/>
              </a:lnRef>
              <a:fillRef idx="0">
                <a:schemeClr val="accent1"/>
              </a:fillRef>
              <a:effectRef idx="0">
                <a:schemeClr val="accent1"/>
              </a:effectRef>
              <a:fontRef idx="minor">
                <a:schemeClr val="tx1"/>
              </a:fontRef>
            </p:style>
          </p:cxnSp>
        </p:grpSp>
      </p:grpSp>
      <p:sp>
        <p:nvSpPr>
          <p:cNvPr id="264" name="Right Arrow 263"/>
          <p:cNvSpPr/>
          <p:nvPr/>
        </p:nvSpPr>
        <p:spPr bwMode="auto">
          <a:xfrm>
            <a:off x="2926098" y="2697488"/>
            <a:ext cx="457200" cy="228600"/>
          </a:xfrm>
          <a:prstGeom prst="rightArrow">
            <a:avLst>
              <a:gd name="adj1" fmla="val 30520"/>
              <a:gd name="adj2" fmla="val 1324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charset="0"/>
            </a:endParaRPr>
          </a:p>
        </p:txBody>
      </p:sp>
      <p:sp>
        <p:nvSpPr>
          <p:cNvPr id="265" name="Right Arrow 264"/>
          <p:cNvSpPr/>
          <p:nvPr/>
        </p:nvSpPr>
        <p:spPr bwMode="auto">
          <a:xfrm>
            <a:off x="8046682" y="2697488"/>
            <a:ext cx="457200" cy="228600"/>
          </a:xfrm>
          <a:prstGeom prst="rightArrow">
            <a:avLst>
              <a:gd name="adj1" fmla="val 30520"/>
              <a:gd name="adj2" fmla="val 1324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charset="0"/>
            </a:endParaRPr>
          </a:p>
        </p:txBody>
      </p:sp>
      <p:sp>
        <p:nvSpPr>
          <p:cNvPr id="266" name="Right Arrow 265"/>
          <p:cNvSpPr/>
          <p:nvPr/>
        </p:nvSpPr>
        <p:spPr bwMode="auto">
          <a:xfrm rot="10800000" flipH="1">
            <a:off x="3352801" y="5562599"/>
            <a:ext cx="457200" cy="228600"/>
          </a:xfrm>
          <a:prstGeom prst="rightArrow">
            <a:avLst>
              <a:gd name="adj1" fmla="val 30520"/>
              <a:gd name="adj2" fmla="val 1324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charset="0"/>
            </a:endParaRPr>
          </a:p>
        </p:txBody>
      </p:sp>
      <p:sp>
        <p:nvSpPr>
          <p:cNvPr id="267" name="Right Arrow 266"/>
          <p:cNvSpPr/>
          <p:nvPr/>
        </p:nvSpPr>
        <p:spPr bwMode="auto">
          <a:xfrm rot="10800000" flipH="1">
            <a:off x="6019801" y="5562599"/>
            <a:ext cx="457200" cy="228600"/>
          </a:xfrm>
          <a:prstGeom prst="rightArrow">
            <a:avLst>
              <a:gd name="adj1" fmla="val 30520"/>
              <a:gd name="adj2" fmla="val 1324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charset="0"/>
            </a:endParaRPr>
          </a:p>
        </p:txBody>
      </p:sp>
      <p:grpSp>
        <p:nvGrpSpPr>
          <p:cNvPr id="13" name="Group 276"/>
          <p:cNvGrpSpPr>
            <a:grpSpLocks/>
          </p:cNvGrpSpPr>
          <p:nvPr/>
        </p:nvGrpSpPr>
        <p:grpSpPr bwMode="auto">
          <a:xfrm>
            <a:off x="3824288" y="4038600"/>
            <a:ext cx="2195512" cy="2643188"/>
            <a:chOff x="3344954" y="3909536"/>
            <a:chExt cx="2195987" cy="2643664"/>
          </a:xfrm>
        </p:grpSpPr>
        <p:grpSp>
          <p:nvGrpSpPr>
            <p:cNvPr id="74777" name="Group 268"/>
            <p:cNvGrpSpPr>
              <a:grpSpLocks/>
            </p:cNvGrpSpPr>
            <p:nvPr/>
          </p:nvGrpSpPr>
          <p:grpSpPr bwMode="auto">
            <a:xfrm>
              <a:off x="3733800" y="4648200"/>
              <a:ext cx="1371600" cy="1905000"/>
              <a:chOff x="3581400" y="4648200"/>
              <a:chExt cx="1371600" cy="1905000"/>
            </a:xfrm>
          </p:grpSpPr>
          <p:sp>
            <p:nvSpPr>
              <p:cNvPr id="189" name="Rectangle 70"/>
              <p:cNvSpPr/>
              <p:nvPr/>
            </p:nvSpPr>
            <p:spPr>
              <a:xfrm>
                <a:off x="3581400" y="4648200"/>
                <a:ext cx="1371600" cy="1905000"/>
              </a:xfrm>
              <a:prstGeom prst="rect">
                <a:avLst/>
              </a:prstGeom>
              <a:gradFill>
                <a:gsLst>
                  <a:gs pos="0">
                    <a:srgbClr val="FF0000"/>
                  </a:gs>
                  <a:gs pos="20000">
                    <a:schemeClr val="accent1">
                      <a:lumMod val="75000"/>
                    </a:schemeClr>
                  </a:gs>
                  <a:gs pos="50000">
                    <a:schemeClr val="accent2">
                      <a:lumMod val="75000"/>
                    </a:schemeClr>
                  </a:gs>
                  <a:gs pos="75000">
                    <a:srgbClr val="43F52B"/>
                  </a:gs>
                  <a:gs pos="89999">
                    <a:schemeClr val="accent1">
                      <a:lumMod val="60000"/>
                      <a:lumOff val="40000"/>
                    </a:schemeClr>
                  </a:gs>
                  <a:gs pos="100000">
                    <a:schemeClr val="accent1">
                      <a:lumMod val="60000"/>
                      <a:lumOff val="40000"/>
                    </a:schemeClr>
                  </a:gs>
                </a:gsLst>
                <a:lin ang="21300000" scaled="0"/>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cxnSp>
            <p:nvCxnSpPr>
              <p:cNvPr id="190" name="Straight Connector 81"/>
              <p:cNvCxnSpPr/>
              <p:nvPr/>
            </p:nvCxnSpPr>
            <p:spPr>
              <a:xfrm rot="5400000">
                <a:off x="2781337" y="5600528"/>
                <a:ext cx="1905343" cy="0"/>
              </a:xfrm>
              <a:prstGeom prst="line">
                <a:avLst/>
              </a:prstGeom>
              <a:ln w="38100">
                <a:solidFill>
                  <a:schemeClr val="bg1"/>
                </a:solidFill>
                <a:prstDash val="sysDash"/>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Connector 81"/>
              <p:cNvCxnSpPr/>
              <p:nvPr/>
            </p:nvCxnSpPr>
            <p:spPr>
              <a:xfrm rot="5400000">
                <a:off x="2746404" y="5600528"/>
                <a:ext cx="1905343" cy="0"/>
              </a:xfrm>
              <a:prstGeom prst="line">
                <a:avLst/>
              </a:prstGeom>
              <a:ln w="38100">
                <a:solidFill>
                  <a:schemeClr val="bg1"/>
                </a:solidFill>
                <a:prstDash val="sysDash"/>
                <a:tailEnd type="none" w="lg" len="lg"/>
              </a:ln>
            </p:spPr>
            <p:style>
              <a:lnRef idx="1">
                <a:schemeClr val="accent1"/>
              </a:lnRef>
              <a:fillRef idx="0">
                <a:schemeClr val="accent1"/>
              </a:fillRef>
              <a:effectRef idx="0">
                <a:schemeClr val="accent1"/>
              </a:effectRef>
              <a:fontRef idx="minor">
                <a:schemeClr val="tx1"/>
              </a:fontRef>
            </p:style>
          </p:cxnSp>
          <p:cxnSp>
            <p:nvCxnSpPr>
              <p:cNvPr id="192" name="Straight Connector 81"/>
              <p:cNvCxnSpPr/>
              <p:nvPr/>
            </p:nvCxnSpPr>
            <p:spPr>
              <a:xfrm rot="5400000">
                <a:off x="2732114" y="5600528"/>
                <a:ext cx="1905343" cy="0"/>
              </a:xfrm>
              <a:prstGeom prst="line">
                <a:avLst/>
              </a:prstGeom>
              <a:ln w="38100">
                <a:solidFill>
                  <a:schemeClr val="bg1"/>
                </a:solidFill>
                <a:prstDash val="sysDash"/>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Connector 81"/>
              <p:cNvCxnSpPr/>
              <p:nvPr/>
            </p:nvCxnSpPr>
            <p:spPr>
              <a:xfrm rot="5400000">
                <a:off x="2705120" y="5600528"/>
                <a:ext cx="1905343" cy="0"/>
              </a:xfrm>
              <a:prstGeom prst="line">
                <a:avLst/>
              </a:prstGeom>
              <a:ln w="38100">
                <a:solidFill>
                  <a:schemeClr val="bg1"/>
                </a:solidFill>
                <a:prstDash val="sysDash"/>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Connector 81"/>
              <p:cNvCxnSpPr/>
              <p:nvPr/>
            </p:nvCxnSpPr>
            <p:spPr>
              <a:xfrm rot="5400000">
                <a:off x="2635255" y="5600528"/>
                <a:ext cx="1905343" cy="0"/>
              </a:xfrm>
              <a:prstGeom prst="line">
                <a:avLst/>
              </a:prstGeom>
              <a:ln w="38100">
                <a:solidFill>
                  <a:schemeClr val="bg1"/>
                </a:solidFill>
                <a:prstDash val="sysDash"/>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Connector 81"/>
              <p:cNvCxnSpPr/>
              <p:nvPr/>
            </p:nvCxnSpPr>
            <p:spPr>
              <a:xfrm rot="5400000">
                <a:off x="2670187" y="5600528"/>
                <a:ext cx="1905343" cy="0"/>
              </a:xfrm>
              <a:prstGeom prst="line">
                <a:avLst/>
              </a:prstGeom>
              <a:ln w="38100">
                <a:solidFill>
                  <a:schemeClr val="bg1"/>
                </a:solidFill>
                <a:prstDash val="sysDash"/>
                <a:tailEnd type="none" w="lg" len="lg"/>
              </a:ln>
            </p:spPr>
            <p:style>
              <a:lnRef idx="1">
                <a:schemeClr val="accent1"/>
              </a:lnRef>
              <a:fillRef idx="0">
                <a:schemeClr val="accent1"/>
              </a:fillRef>
              <a:effectRef idx="0">
                <a:schemeClr val="accent1"/>
              </a:effectRef>
              <a:fontRef idx="minor">
                <a:schemeClr val="tx1"/>
              </a:fontRef>
            </p:style>
          </p:cxnSp>
          <p:cxnSp>
            <p:nvCxnSpPr>
              <p:cNvPr id="196" name="Straight Connector 81"/>
              <p:cNvCxnSpPr/>
              <p:nvPr/>
            </p:nvCxnSpPr>
            <p:spPr>
              <a:xfrm rot="5400000">
                <a:off x="2857553" y="5600528"/>
                <a:ext cx="1905343" cy="0"/>
              </a:xfrm>
              <a:prstGeom prst="line">
                <a:avLst/>
              </a:prstGeom>
              <a:ln w="38100">
                <a:solidFill>
                  <a:schemeClr val="bg1"/>
                </a:solidFill>
                <a:prstDash val="sysDash"/>
                <a:tailEnd type="none" w="lg" len="lg"/>
              </a:ln>
            </p:spPr>
            <p:style>
              <a:lnRef idx="1">
                <a:schemeClr val="accent1"/>
              </a:lnRef>
              <a:fillRef idx="0">
                <a:schemeClr val="accent1"/>
              </a:fillRef>
              <a:effectRef idx="0">
                <a:schemeClr val="accent1"/>
              </a:effectRef>
              <a:fontRef idx="minor">
                <a:schemeClr val="tx1"/>
              </a:fontRef>
            </p:style>
          </p:cxnSp>
          <p:cxnSp>
            <p:nvCxnSpPr>
              <p:cNvPr id="197" name="Straight Connector 81"/>
              <p:cNvCxnSpPr/>
              <p:nvPr/>
            </p:nvCxnSpPr>
            <p:spPr>
              <a:xfrm rot="5400000">
                <a:off x="2840087" y="5600528"/>
                <a:ext cx="1905343" cy="0"/>
              </a:xfrm>
              <a:prstGeom prst="line">
                <a:avLst/>
              </a:prstGeom>
              <a:ln w="38100">
                <a:solidFill>
                  <a:schemeClr val="bg1"/>
                </a:solidFill>
                <a:prstDash val="sysDash"/>
                <a:tailEnd type="none" w="lg" len="lg"/>
              </a:ln>
            </p:spPr>
            <p:style>
              <a:lnRef idx="1">
                <a:schemeClr val="accent1"/>
              </a:lnRef>
              <a:fillRef idx="0">
                <a:schemeClr val="accent1"/>
              </a:fillRef>
              <a:effectRef idx="0">
                <a:schemeClr val="accent1"/>
              </a:effectRef>
              <a:fontRef idx="minor">
                <a:schemeClr val="tx1"/>
              </a:fontRef>
            </p:style>
          </p:cxnSp>
          <p:cxnSp>
            <p:nvCxnSpPr>
              <p:cNvPr id="202" name="Straight Connector 80"/>
              <p:cNvCxnSpPr/>
              <p:nvPr/>
            </p:nvCxnSpPr>
            <p:spPr>
              <a:xfrm rot="5400000">
                <a:off x="2992520" y="5600528"/>
                <a:ext cx="1905343" cy="0"/>
              </a:xfrm>
              <a:prstGeom prst="line">
                <a:avLst/>
              </a:prstGeom>
              <a:ln w="38100">
                <a:solidFill>
                  <a:schemeClr val="bg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203" name="Straight Connector 80"/>
              <p:cNvCxnSpPr/>
              <p:nvPr/>
            </p:nvCxnSpPr>
            <p:spPr>
              <a:xfrm rot="5400000">
                <a:off x="3067148" y="5600528"/>
                <a:ext cx="1905343" cy="0"/>
              </a:xfrm>
              <a:prstGeom prst="line">
                <a:avLst/>
              </a:prstGeom>
              <a:ln w="38100">
                <a:solidFill>
                  <a:schemeClr val="bg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204" name="Straight Connector 80"/>
              <p:cNvCxnSpPr/>
              <p:nvPr/>
            </p:nvCxnSpPr>
            <p:spPr>
              <a:xfrm rot="5400000">
                <a:off x="3103669" y="5600528"/>
                <a:ext cx="1905343" cy="0"/>
              </a:xfrm>
              <a:prstGeom prst="line">
                <a:avLst/>
              </a:prstGeom>
              <a:ln w="38100">
                <a:solidFill>
                  <a:schemeClr val="bg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205" name="Straight Connector 80"/>
              <p:cNvCxnSpPr/>
              <p:nvPr/>
            </p:nvCxnSpPr>
            <p:spPr>
              <a:xfrm rot="5400000">
                <a:off x="3137014" y="5600528"/>
                <a:ext cx="1905343" cy="0"/>
              </a:xfrm>
              <a:prstGeom prst="line">
                <a:avLst/>
              </a:prstGeom>
              <a:ln w="38100">
                <a:solidFill>
                  <a:schemeClr val="bg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206" name="Straight Connector 80"/>
              <p:cNvCxnSpPr/>
              <p:nvPr/>
            </p:nvCxnSpPr>
            <p:spPr>
              <a:xfrm rot="5400000">
                <a:off x="3170359" y="5600528"/>
                <a:ext cx="1905343" cy="0"/>
              </a:xfrm>
              <a:prstGeom prst="line">
                <a:avLst/>
              </a:prstGeom>
              <a:ln w="38100">
                <a:solidFill>
                  <a:schemeClr val="bg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207" name="Straight Connector 80"/>
              <p:cNvCxnSpPr/>
              <p:nvPr/>
            </p:nvCxnSpPr>
            <p:spPr>
              <a:xfrm rot="5400000">
                <a:off x="3210054" y="5600528"/>
                <a:ext cx="1905343" cy="0"/>
              </a:xfrm>
              <a:prstGeom prst="line">
                <a:avLst/>
              </a:prstGeom>
              <a:ln w="38100">
                <a:solidFill>
                  <a:schemeClr val="bg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208" name="Straight Connector 80"/>
              <p:cNvCxnSpPr/>
              <p:nvPr/>
            </p:nvCxnSpPr>
            <p:spPr>
              <a:xfrm rot="5400000">
                <a:off x="3237048" y="5600528"/>
                <a:ext cx="1905343" cy="0"/>
              </a:xfrm>
              <a:prstGeom prst="line">
                <a:avLst/>
              </a:prstGeom>
              <a:ln w="38100">
                <a:solidFill>
                  <a:schemeClr val="bg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212" name="Straight Connector 79"/>
              <p:cNvCxnSpPr/>
              <p:nvPr/>
            </p:nvCxnSpPr>
            <p:spPr>
              <a:xfrm rot="5400000">
                <a:off x="3349785" y="5600528"/>
                <a:ext cx="1905343" cy="0"/>
              </a:xfrm>
              <a:prstGeom prst="line">
                <a:avLst/>
              </a:prstGeom>
              <a:ln w="38100">
                <a:solidFill>
                  <a:schemeClr val="bg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13" name="Straight Connector 79"/>
              <p:cNvCxnSpPr/>
              <p:nvPr/>
            </p:nvCxnSpPr>
            <p:spPr>
              <a:xfrm rot="5400000">
                <a:off x="3413298" y="5600528"/>
                <a:ext cx="1905343" cy="0"/>
              </a:xfrm>
              <a:prstGeom prst="line">
                <a:avLst/>
              </a:prstGeom>
              <a:ln w="38100">
                <a:solidFill>
                  <a:schemeClr val="bg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20" name="Straight Connector 78"/>
              <p:cNvCxnSpPr/>
              <p:nvPr/>
            </p:nvCxnSpPr>
            <p:spPr>
              <a:xfrm rot="5400000">
                <a:off x="3695935" y="5600528"/>
                <a:ext cx="1905343"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221" name="Straight Connector 78"/>
              <p:cNvCxnSpPr/>
              <p:nvPr/>
            </p:nvCxnSpPr>
            <p:spPr>
              <a:xfrm rot="5400000">
                <a:off x="3665766" y="5600528"/>
                <a:ext cx="1905343"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236" name="Straight Connector 81"/>
              <p:cNvCxnSpPr/>
              <p:nvPr/>
            </p:nvCxnSpPr>
            <p:spPr>
              <a:xfrm rot="5400000">
                <a:off x="2875020" y="5600528"/>
                <a:ext cx="1905343" cy="0"/>
              </a:xfrm>
              <a:prstGeom prst="line">
                <a:avLst/>
              </a:prstGeom>
              <a:ln w="38100">
                <a:solidFill>
                  <a:schemeClr val="bg1"/>
                </a:solidFill>
                <a:prstDash val="sysDash"/>
                <a:tailEnd type="none" w="lg" len="lg"/>
              </a:ln>
            </p:spPr>
            <p:style>
              <a:lnRef idx="1">
                <a:schemeClr val="accent1"/>
              </a:lnRef>
              <a:fillRef idx="0">
                <a:schemeClr val="accent1"/>
              </a:fillRef>
              <a:effectRef idx="0">
                <a:schemeClr val="accent1"/>
              </a:effectRef>
              <a:fontRef idx="minor">
                <a:schemeClr val="tx1"/>
              </a:fontRef>
            </p:style>
          </p:cxnSp>
          <p:cxnSp>
            <p:nvCxnSpPr>
              <p:cNvPr id="238" name="Straight Connector 80"/>
              <p:cNvCxnSpPr/>
              <p:nvPr/>
            </p:nvCxnSpPr>
            <p:spPr>
              <a:xfrm rot="5400000">
                <a:off x="2954412" y="5600528"/>
                <a:ext cx="1905343" cy="0"/>
              </a:xfrm>
              <a:prstGeom prst="line">
                <a:avLst/>
              </a:prstGeom>
              <a:ln w="38100">
                <a:solidFill>
                  <a:schemeClr val="bg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239" name="Straight Connector 79"/>
              <p:cNvCxnSpPr/>
              <p:nvPr/>
            </p:nvCxnSpPr>
            <p:spPr>
              <a:xfrm rot="5400000">
                <a:off x="3314852" y="5600528"/>
                <a:ext cx="1905343" cy="0"/>
              </a:xfrm>
              <a:prstGeom prst="line">
                <a:avLst/>
              </a:prstGeom>
              <a:ln w="38100">
                <a:solidFill>
                  <a:schemeClr val="bg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40" name="Straight Connector 79"/>
              <p:cNvCxnSpPr/>
              <p:nvPr/>
            </p:nvCxnSpPr>
            <p:spPr>
              <a:xfrm rot="5400000">
                <a:off x="3294211" y="5600528"/>
                <a:ext cx="1905343" cy="0"/>
              </a:xfrm>
              <a:prstGeom prst="line">
                <a:avLst/>
              </a:prstGeom>
              <a:ln w="38100">
                <a:solidFill>
                  <a:schemeClr val="bg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41" name="Straight Connector 78"/>
              <p:cNvCxnSpPr/>
              <p:nvPr/>
            </p:nvCxnSpPr>
            <p:spPr>
              <a:xfrm rot="5400000">
                <a:off x="3741983" y="5600528"/>
                <a:ext cx="1905343"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242" name="Straight Connector 78"/>
              <p:cNvCxnSpPr/>
              <p:nvPr/>
            </p:nvCxnSpPr>
            <p:spPr>
              <a:xfrm rot="5400000">
                <a:off x="3772151" y="5600528"/>
                <a:ext cx="1905343"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243" name="Straight Connector 78"/>
              <p:cNvCxnSpPr/>
              <p:nvPr/>
            </p:nvCxnSpPr>
            <p:spPr>
              <a:xfrm rot="5400000">
                <a:off x="3794381" y="5600528"/>
                <a:ext cx="1905343"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244" name="Straight Connector 78"/>
              <p:cNvCxnSpPr/>
              <p:nvPr/>
            </p:nvCxnSpPr>
            <p:spPr>
              <a:xfrm rot="5400000">
                <a:off x="3630833" y="5600528"/>
                <a:ext cx="1905343"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245" name="Straight Connector 78"/>
              <p:cNvCxnSpPr/>
              <p:nvPr/>
            </p:nvCxnSpPr>
            <p:spPr>
              <a:xfrm rot="5400000">
                <a:off x="3595901" y="5600528"/>
                <a:ext cx="1905343"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246" name="Straight Connector 78"/>
              <p:cNvCxnSpPr/>
              <p:nvPr/>
            </p:nvCxnSpPr>
            <p:spPr>
              <a:xfrm rot="5400000">
                <a:off x="3557793" y="5600528"/>
                <a:ext cx="1905343"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247" name="Straight Connector 78"/>
              <p:cNvCxnSpPr/>
              <p:nvPr/>
            </p:nvCxnSpPr>
            <p:spPr>
              <a:xfrm rot="5400000">
                <a:off x="3521272" y="5600528"/>
                <a:ext cx="1905343"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248" name="Straight Connector 78"/>
              <p:cNvCxnSpPr/>
              <p:nvPr/>
            </p:nvCxnSpPr>
            <p:spPr>
              <a:xfrm rot="5400000">
                <a:off x="3486339" y="5600528"/>
                <a:ext cx="1905343"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249" name="Straight Connector 78"/>
              <p:cNvCxnSpPr/>
              <p:nvPr/>
            </p:nvCxnSpPr>
            <p:spPr>
              <a:xfrm rot="5400000">
                <a:off x="3476812" y="5600528"/>
                <a:ext cx="1905343"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251" name="Straight Connector 80"/>
              <p:cNvCxnSpPr/>
              <p:nvPr/>
            </p:nvCxnSpPr>
            <p:spPr>
              <a:xfrm rot="5400000">
                <a:off x="3205291" y="5600528"/>
                <a:ext cx="1905343" cy="0"/>
              </a:xfrm>
              <a:prstGeom prst="line">
                <a:avLst/>
              </a:prstGeom>
              <a:ln w="38100">
                <a:solidFill>
                  <a:schemeClr val="bg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237" name="Straight Connector 80"/>
              <p:cNvCxnSpPr/>
              <p:nvPr/>
            </p:nvCxnSpPr>
            <p:spPr>
              <a:xfrm rot="5400000">
                <a:off x="2925831" y="5600528"/>
                <a:ext cx="1905343" cy="0"/>
              </a:xfrm>
              <a:prstGeom prst="line">
                <a:avLst/>
              </a:prstGeom>
              <a:ln w="38100">
                <a:solidFill>
                  <a:schemeClr val="bg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252" name="Straight Connector 78"/>
              <p:cNvCxnSpPr/>
              <p:nvPr/>
            </p:nvCxnSpPr>
            <p:spPr>
              <a:xfrm rot="5400000">
                <a:off x="3722928" y="5600528"/>
                <a:ext cx="1905343"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254" name="Straight Connector 81"/>
              <p:cNvCxnSpPr/>
              <p:nvPr/>
            </p:nvCxnSpPr>
            <p:spPr>
              <a:xfrm rot="5400000">
                <a:off x="2805155" y="5600528"/>
                <a:ext cx="1905343" cy="0"/>
              </a:xfrm>
              <a:prstGeom prst="line">
                <a:avLst/>
              </a:prstGeom>
              <a:ln w="38100">
                <a:solidFill>
                  <a:schemeClr val="bg1"/>
                </a:solidFill>
                <a:prstDash val="sysDash"/>
                <a:tailEnd type="none" w="lg" len="lg"/>
              </a:ln>
            </p:spPr>
            <p:style>
              <a:lnRef idx="1">
                <a:schemeClr val="accent1"/>
              </a:lnRef>
              <a:fillRef idx="0">
                <a:schemeClr val="accent1"/>
              </a:fillRef>
              <a:effectRef idx="0">
                <a:schemeClr val="accent1"/>
              </a:effectRef>
              <a:fontRef idx="minor">
                <a:schemeClr val="tx1"/>
              </a:fontRef>
            </p:style>
          </p:cxnSp>
          <p:cxnSp>
            <p:nvCxnSpPr>
              <p:cNvPr id="255" name="Straight Connector 77"/>
              <p:cNvCxnSpPr/>
              <p:nvPr/>
            </p:nvCxnSpPr>
            <p:spPr>
              <a:xfrm rot="5400000">
                <a:off x="3886476" y="5600528"/>
                <a:ext cx="1905343" cy="0"/>
              </a:xfrm>
              <a:prstGeom prst="line">
                <a:avLst/>
              </a:prstGeom>
              <a:ln w="38100">
                <a:solidFill>
                  <a:schemeClr val="bg1"/>
                </a:solidFill>
                <a:prstDash val="lgDashDotDot"/>
                <a:tailEnd type="none" w="lg" len="lg"/>
              </a:ln>
            </p:spPr>
            <p:style>
              <a:lnRef idx="1">
                <a:schemeClr val="accent1"/>
              </a:lnRef>
              <a:fillRef idx="0">
                <a:schemeClr val="accent1"/>
              </a:fillRef>
              <a:effectRef idx="0">
                <a:schemeClr val="accent1"/>
              </a:effectRef>
              <a:fontRef idx="minor">
                <a:schemeClr val="tx1"/>
              </a:fontRef>
            </p:style>
          </p:cxnSp>
          <p:cxnSp>
            <p:nvCxnSpPr>
              <p:cNvPr id="257" name="Straight Connector 77"/>
              <p:cNvCxnSpPr/>
              <p:nvPr/>
            </p:nvCxnSpPr>
            <p:spPr>
              <a:xfrm rot="5400000">
                <a:off x="3848368" y="5600528"/>
                <a:ext cx="1905343" cy="0"/>
              </a:xfrm>
              <a:prstGeom prst="line">
                <a:avLst/>
              </a:prstGeom>
              <a:ln w="38100">
                <a:solidFill>
                  <a:schemeClr val="bg1"/>
                </a:solidFill>
                <a:prstDash val="lgDashDotDot"/>
                <a:tailEnd type="none" w="lg" len="lg"/>
              </a:ln>
            </p:spPr>
            <p:style>
              <a:lnRef idx="1">
                <a:schemeClr val="accent1"/>
              </a:lnRef>
              <a:fillRef idx="0">
                <a:schemeClr val="accent1"/>
              </a:fillRef>
              <a:effectRef idx="0">
                <a:schemeClr val="accent1"/>
              </a:effectRef>
              <a:fontRef idx="minor">
                <a:schemeClr val="tx1"/>
              </a:fontRef>
            </p:style>
          </p:cxnSp>
          <p:cxnSp>
            <p:nvCxnSpPr>
              <p:cNvPr id="258" name="Straight Connector 77"/>
              <p:cNvCxnSpPr/>
              <p:nvPr/>
            </p:nvCxnSpPr>
            <p:spPr>
              <a:xfrm rot="5400000">
                <a:off x="3924584" y="5600528"/>
                <a:ext cx="1905343" cy="0"/>
              </a:xfrm>
              <a:prstGeom prst="line">
                <a:avLst/>
              </a:prstGeom>
              <a:ln w="38100">
                <a:solidFill>
                  <a:schemeClr val="bg1"/>
                </a:solidFill>
                <a:prstDash val="lgDashDotDot"/>
                <a:tailEnd type="none" w="lg" len="lg"/>
              </a:ln>
            </p:spPr>
            <p:style>
              <a:lnRef idx="1">
                <a:schemeClr val="accent1"/>
              </a:lnRef>
              <a:fillRef idx="0">
                <a:schemeClr val="accent1"/>
              </a:fillRef>
              <a:effectRef idx="0">
                <a:schemeClr val="accent1"/>
              </a:effectRef>
              <a:fontRef idx="minor">
                <a:schemeClr val="tx1"/>
              </a:fontRef>
            </p:style>
          </p:cxnSp>
          <p:cxnSp>
            <p:nvCxnSpPr>
              <p:cNvPr id="259" name="Straight Connector 77"/>
              <p:cNvCxnSpPr/>
              <p:nvPr/>
            </p:nvCxnSpPr>
            <p:spPr>
              <a:xfrm rot="5400000">
                <a:off x="3957929" y="5600528"/>
                <a:ext cx="1905343" cy="0"/>
              </a:xfrm>
              <a:prstGeom prst="line">
                <a:avLst/>
              </a:prstGeom>
              <a:ln w="38100">
                <a:solidFill>
                  <a:schemeClr val="bg1"/>
                </a:solidFill>
                <a:prstDash val="lgDashDotDot"/>
                <a:tailEnd type="none" w="lg" len="lg"/>
              </a:ln>
            </p:spPr>
            <p:style>
              <a:lnRef idx="1">
                <a:schemeClr val="accent1"/>
              </a:lnRef>
              <a:fillRef idx="0">
                <a:schemeClr val="accent1"/>
              </a:fillRef>
              <a:effectRef idx="0">
                <a:schemeClr val="accent1"/>
              </a:effectRef>
              <a:fontRef idx="minor">
                <a:schemeClr val="tx1"/>
              </a:fontRef>
            </p:style>
          </p:cxnSp>
          <p:cxnSp>
            <p:nvCxnSpPr>
              <p:cNvPr id="260" name="Straight Connector 77"/>
              <p:cNvCxnSpPr/>
              <p:nvPr/>
            </p:nvCxnSpPr>
            <p:spPr>
              <a:xfrm rot="5400000">
                <a:off x="3967456" y="5600528"/>
                <a:ext cx="1905343" cy="0"/>
              </a:xfrm>
              <a:prstGeom prst="line">
                <a:avLst/>
              </a:prstGeom>
              <a:ln w="38100">
                <a:solidFill>
                  <a:schemeClr val="bg1"/>
                </a:solidFill>
                <a:prstDash val="lgDashDotDot"/>
                <a:tailEnd type="none" w="lg" len="lg"/>
              </a:ln>
            </p:spPr>
            <p:style>
              <a:lnRef idx="1">
                <a:schemeClr val="accent1"/>
              </a:lnRef>
              <a:fillRef idx="0">
                <a:schemeClr val="accent1"/>
              </a:fillRef>
              <a:effectRef idx="0">
                <a:schemeClr val="accent1"/>
              </a:effectRef>
              <a:fontRef idx="minor">
                <a:schemeClr val="tx1"/>
              </a:fontRef>
            </p:style>
          </p:cxnSp>
          <p:cxnSp>
            <p:nvCxnSpPr>
              <p:cNvPr id="253" name="Straight Connector 80"/>
              <p:cNvCxnSpPr/>
              <p:nvPr/>
            </p:nvCxnSpPr>
            <p:spPr>
              <a:xfrm rot="5400000">
                <a:off x="3029040" y="5600528"/>
                <a:ext cx="1905343" cy="0"/>
              </a:xfrm>
              <a:prstGeom prst="line">
                <a:avLst/>
              </a:prstGeom>
              <a:ln w="38100">
                <a:solidFill>
                  <a:schemeClr val="bg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261" name="Straight Connector 78"/>
              <p:cNvCxnSpPr/>
              <p:nvPr/>
            </p:nvCxnSpPr>
            <p:spPr>
              <a:xfrm rot="5400000">
                <a:off x="3586374" y="5600528"/>
                <a:ext cx="1905343"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262" name="Straight Connector 79"/>
              <p:cNvCxnSpPr/>
              <p:nvPr/>
            </p:nvCxnSpPr>
            <p:spPr>
              <a:xfrm rot="5400000">
                <a:off x="3379954" y="5600528"/>
                <a:ext cx="1905343" cy="0"/>
              </a:xfrm>
              <a:prstGeom prst="line">
                <a:avLst/>
              </a:prstGeom>
              <a:ln w="38100">
                <a:solidFill>
                  <a:schemeClr val="bg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63" name="Straight Connector 79"/>
              <p:cNvCxnSpPr/>
              <p:nvPr/>
            </p:nvCxnSpPr>
            <p:spPr>
              <a:xfrm rot="5400000">
                <a:off x="3421238" y="5600528"/>
                <a:ext cx="1905343" cy="0"/>
              </a:xfrm>
              <a:prstGeom prst="line">
                <a:avLst/>
              </a:prstGeom>
              <a:ln w="38100">
                <a:solidFill>
                  <a:schemeClr val="bg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74827" name="Group 234"/>
              <p:cNvGrpSpPr>
                <a:grpSpLocks/>
              </p:cNvGrpSpPr>
              <p:nvPr/>
            </p:nvGrpSpPr>
            <p:grpSpPr bwMode="auto">
              <a:xfrm>
                <a:off x="3581400" y="4648200"/>
                <a:ext cx="1371600" cy="1905000"/>
                <a:chOff x="6629400" y="4648200"/>
                <a:chExt cx="1371600" cy="1905000"/>
              </a:xfrm>
            </p:grpSpPr>
            <p:sp>
              <p:nvSpPr>
                <p:cNvPr id="224" name="Rectangle 64"/>
                <p:cNvSpPr/>
                <p:nvPr/>
              </p:nvSpPr>
              <p:spPr>
                <a:xfrm>
                  <a:off x="6629400" y="4648200"/>
                  <a:ext cx="274320" cy="1905000"/>
                </a:xfrm>
                <a:prstGeom prst="rect">
                  <a:avLst/>
                </a:prstGeom>
                <a:noFill/>
                <a:ln w="127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225" name="Rectangle 65"/>
                <p:cNvSpPr/>
                <p:nvPr/>
              </p:nvSpPr>
              <p:spPr>
                <a:xfrm>
                  <a:off x="6903720" y="4648200"/>
                  <a:ext cx="365760" cy="1905000"/>
                </a:xfrm>
                <a:prstGeom prst="rect">
                  <a:avLst/>
                </a:prstGeom>
                <a:noFill/>
                <a:ln w="127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226" name="Rectangle 66"/>
                <p:cNvSpPr/>
                <p:nvPr/>
              </p:nvSpPr>
              <p:spPr>
                <a:xfrm>
                  <a:off x="7269480" y="4648200"/>
                  <a:ext cx="182880" cy="1905000"/>
                </a:xfrm>
                <a:prstGeom prst="rect">
                  <a:avLst/>
                </a:prstGeom>
                <a:noFill/>
                <a:ln w="127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227" name="Rectangle 67"/>
                <p:cNvSpPr/>
                <p:nvPr/>
              </p:nvSpPr>
              <p:spPr>
                <a:xfrm>
                  <a:off x="7452360" y="4648200"/>
                  <a:ext cx="365760" cy="1905000"/>
                </a:xfrm>
                <a:prstGeom prst="rect">
                  <a:avLst/>
                </a:prstGeom>
                <a:noFill/>
                <a:ln w="127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228" name="Rectangle 68"/>
                <p:cNvSpPr/>
                <p:nvPr/>
              </p:nvSpPr>
              <p:spPr>
                <a:xfrm>
                  <a:off x="7818120" y="4648200"/>
                  <a:ext cx="182880" cy="1905000"/>
                </a:xfrm>
                <a:prstGeom prst="rect">
                  <a:avLst/>
                </a:prstGeom>
                <a:noFill/>
                <a:ln w="127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grpSp>
        </p:grpSp>
        <p:sp>
          <p:nvSpPr>
            <p:cNvPr id="74778" name="TextBox 260"/>
            <p:cNvSpPr txBox="1">
              <a:spLocks noChangeArrowheads="1"/>
            </p:cNvSpPr>
            <p:nvPr/>
          </p:nvSpPr>
          <p:spPr bwMode="auto">
            <a:xfrm>
              <a:off x="3344954" y="3909536"/>
              <a:ext cx="21959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100"/>
                <a:t>Render lights with</a:t>
              </a:r>
              <a:br>
                <a:rPr lang="en-US" sz="2100"/>
              </a:br>
              <a:r>
                <a:rPr lang="en-US" sz="2100"/>
                <a:t>reps’ visibility</a:t>
              </a:r>
            </a:p>
          </p:txBody>
        </p:sp>
      </p:grpSp>
      <p:sp>
        <p:nvSpPr>
          <p:cNvPr id="271" name="Right Arrow 270"/>
          <p:cNvSpPr/>
          <p:nvPr/>
        </p:nvSpPr>
        <p:spPr bwMode="auto">
          <a:xfrm rot="10800000" flipH="1">
            <a:off x="533400" y="5562599"/>
            <a:ext cx="457200" cy="228600"/>
          </a:xfrm>
          <a:prstGeom prst="rightArrow">
            <a:avLst>
              <a:gd name="adj1" fmla="val 30520"/>
              <a:gd name="adj2" fmla="val 1324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charset="0"/>
            </a:endParaRPr>
          </a:p>
        </p:txBody>
      </p:sp>
      <p:pic>
        <p:nvPicPr>
          <p:cNvPr id="137" name="Picture 14" descr="temple-re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44170" y="4983463"/>
            <a:ext cx="2316311" cy="173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TextBox 250"/>
          <p:cNvSpPr txBox="1">
            <a:spLocks noChangeArrowheads="1"/>
          </p:cNvSpPr>
          <p:nvPr/>
        </p:nvSpPr>
        <p:spPr bwMode="auto">
          <a:xfrm>
            <a:off x="6857975" y="4343390"/>
            <a:ext cx="19049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100" smtClean="0"/>
              <a:t>Result</a:t>
            </a:r>
            <a:endParaRPr lang="en-US" sz="210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a:latin typeface="Arial" charset="0"/>
              </a:rPr>
              <a:t>A Matrix Interpretation</a:t>
            </a:r>
          </a:p>
        </p:txBody>
      </p:sp>
      <p:sp>
        <p:nvSpPr>
          <p:cNvPr id="15362" name="Rectangle 4"/>
          <p:cNvSpPr>
            <a:spLocks noChangeArrowheads="1"/>
          </p:cNvSpPr>
          <p:nvPr/>
        </p:nvSpPr>
        <p:spPr bwMode="auto">
          <a:xfrm>
            <a:off x="3109913" y="1692275"/>
            <a:ext cx="2925762" cy="3290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3" name="Line 5"/>
          <p:cNvSpPr>
            <a:spLocks noChangeShapeType="1"/>
          </p:cNvSpPr>
          <p:nvPr/>
        </p:nvSpPr>
        <p:spPr bwMode="auto">
          <a:xfrm>
            <a:off x="3708400" y="1692275"/>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364" name="Line 6"/>
          <p:cNvSpPr>
            <a:spLocks noChangeShapeType="1"/>
          </p:cNvSpPr>
          <p:nvPr/>
        </p:nvSpPr>
        <p:spPr bwMode="auto">
          <a:xfrm>
            <a:off x="4640263" y="1692275"/>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Line 7"/>
          <p:cNvSpPr>
            <a:spLocks noChangeShapeType="1"/>
          </p:cNvSpPr>
          <p:nvPr/>
        </p:nvSpPr>
        <p:spPr bwMode="auto">
          <a:xfrm>
            <a:off x="5503863" y="1692275"/>
            <a:ext cx="0" cy="3290888"/>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Text Box 13"/>
          <p:cNvSpPr txBox="1">
            <a:spLocks noChangeArrowheads="1"/>
          </p:cNvSpPr>
          <p:nvPr/>
        </p:nvSpPr>
        <p:spPr bwMode="auto">
          <a:xfrm>
            <a:off x="1463675" y="2789238"/>
            <a:ext cx="155416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200"/>
              <a:t>Pixels</a:t>
            </a:r>
          </a:p>
          <a:p>
            <a:pPr algn="ctr">
              <a:spcBef>
                <a:spcPct val="50000"/>
              </a:spcBef>
            </a:pPr>
            <a:r>
              <a:rPr lang="en-US" sz="2000"/>
              <a:t>(2,000,000)</a:t>
            </a:r>
          </a:p>
        </p:txBody>
      </p:sp>
      <p:sp>
        <p:nvSpPr>
          <p:cNvPr id="15367" name="Text Box 14"/>
          <p:cNvSpPr txBox="1">
            <a:spLocks noChangeArrowheads="1"/>
          </p:cNvSpPr>
          <p:nvPr/>
        </p:nvSpPr>
        <p:spPr bwMode="auto">
          <a:xfrm>
            <a:off x="2835275" y="1020763"/>
            <a:ext cx="356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200"/>
              <a:t>Lights </a:t>
            </a:r>
            <a:r>
              <a:rPr lang="en-US" sz="2000"/>
              <a:t>(100,000)</a:t>
            </a:r>
          </a:p>
        </p:txBody>
      </p:sp>
      <p:cxnSp>
        <p:nvCxnSpPr>
          <p:cNvPr id="15368" name="Straight Arrow Connector 15"/>
          <p:cNvCxnSpPr>
            <a:cxnSpLocks noChangeShapeType="1"/>
          </p:cNvCxnSpPr>
          <p:nvPr/>
        </p:nvCxnSpPr>
        <p:spPr bwMode="auto">
          <a:xfrm flipH="1" flipV="1">
            <a:off x="5486400" y="5075238"/>
            <a:ext cx="823913" cy="547687"/>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69" name="Straight Arrow Connector 17"/>
          <p:cNvCxnSpPr>
            <a:cxnSpLocks noChangeShapeType="1"/>
          </p:cNvCxnSpPr>
          <p:nvPr/>
        </p:nvCxnSpPr>
        <p:spPr bwMode="auto">
          <a:xfrm flipH="1" flipV="1">
            <a:off x="4664075" y="5075238"/>
            <a:ext cx="90488" cy="547687"/>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0" name="Straight Arrow Connector 19"/>
          <p:cNvCxnSpPr>
            <a:cxnSpLocks noChangeShapeType="1"/>
          </p:cNvCxnSpPr>
          <p:nvPr/>
        </p:nvCxnSpPr>
        <p:spPr bwMode="auto">
          <a:xfrm flipV="1">
            <a:off x="3292475" y="5075238"/>
            <a:ext cx="457200" cy="547687"/>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5371" name="Picture 17" descr="l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68963" y="5713413"/>
            <a:ext cx="1371600" cy="1028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72" name="Picture 18" descr="l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78075" y="5713413"/>
            <a:ext cx="1371600" cy="1028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73" name="Picture 19" descr="sky"/>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24313" y="5713413"/>
            <a:ext cx="1371600" cy="1028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09" name="Picture 15" descr="temple-300-900-16-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83363" y="2514600"/>
            <a:ext cx="2376487"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0" name="Line 5"/>
          <p:cNvSpPr>
            <a:spLocks noChangeShapeType="1"/>
          </p:cNvSpPr>
          <p:nvPr/>
        </p:nvSpPr>
        <p:spPr bwMode="auto">
          <a:xfrm rot="-5400000">
            <a:off x="4572000" y="685800"/>
            <a:ext cx="0" cy="2927350"/>
          </a:xfrm>
          <a:prstGeom prst="line">
            <a:avLst/>
          </a:prstGeom>
          <a:noFill/>
          <a:ln w="19050" cap="rnd">
            <a:solidFill>
              <a:schemeClr va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Line 23"/>
          <p:cNvSpPr>
            <a:spLocks noChangeShapeType="1"/>
          </p:cNvSpPr>
          <p:nvPr/>
        </p:nvSpPr>
        <p:spPr bwMode="auto">
          <a:xfrm>
            <a:off x="8229600" y="2149475"/>
            <a:ext cx="0" cy="547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313" name="Oval 25"/>
          <p:cNvSpPr>
            <a:spLocks noChangeArrowheads="1"/>
          </p:cNvSpPr>
          <p:nvPr/>
        </p:nvSpPr>
        <p:spPr bwMode="auto">
          <a:xfrm>
            <a:off x="8137525" y="2606675"/>
            <a:ext cx="180975" cy="1825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15" name="Line 27"/>
          <p:cNvSpPr>
            <a:spLocks noChangeShapeType="1"/>
          </p:cNvSpPr>
          <p:nvPr/>
        </p:nvSpPr>
        <p:spPr bwMode="auto">
          <a:xfrm flipH="1">
            <a:off x="6126163" y="2149475"/>
            <a:ext cx="21034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316" name="Line 5"/>
          <p:cNvSpPr>
            <a:spLocks noChangeShapeType="1"/>
          </p:cNvSpPr>
          <p:nvPr/>
        </p:nvSpPr>
        <p:spPr bwMode="auto">
          <a:xfrm rot="-5400000">
            <a:off x="4572000" y="1600200"/>
            <a:ext cx="0" cy="2927350"/>
          </a:xfrm>
          <a:prstGeom prst="line">
            <a:avLst/>
          </a:prstGeom>
          <a:noFill/>
          <a:ln w="19050" cap="rnd">
            <a:solidFill>
              <a:schemeClr va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317" name="Line 5"/>
          <p:cNvSpPr>
            <a:spLocks noChangeShapeType="1"/>
          </p:cNvSpPr>
          <p:nvPr/>
        </p:nvSpPr>
        <p:spPr bwMode="auto">
          <a:xfrm rot="-5400000">
            <a:off x="4572000" y="2697163"/>
            <a:ext cx="0" cy="2927350"/>
          </a:xfrm>
          <a:prstGeom prst="line">
            <a:avLst/>
          </a:prstGeom>
          <a:noFill/>
          <a:ln w="19050" cap="rnd">
            <a:solidFill>
              <a:schemeClr va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319" name="Line 31"/>
          <p:cNvSpPr>
            <a:spLocks noChangeShapeType="1"/>
          </p:cNvSpPr>
          <p:nvPr/>
        </p:nvSpPr>
        <p:spPr bwMode="auto">
          <a:xfrm flipH="1">
            <a:off x="6126163" y="3063875"/>
            <a:ext cx="10064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318" name="Oval 30"/>
          <p:cNvSpPr>
            <a:spLocks noChangeArrowheads="1"/>
          </p:cNvSpPr>
          <p:nvPr/>
        </p:nvSpPr>
        <p:spPr bwMode="auto">
          <a:xfrm>
            <a:off x="7040563" y="2971800"/>
            <a:ext cx="180975" cy="1825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22" name="Line 34"/>
          <p:cNvSpPr>
            <a:spLocks noChangeShapeType="1"/>
          </p:cNvSpPr>
          <p:nvPr/>
        </p:nvSpPr>
        <p:spPr bwMode="auto">
          <a:xfrm>
            <a:off x="7772400" y="3794125"/>
            <a:ext cx="0" cy="3667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323" name="Line 35"/>
          <p:cNvSpPr>
            <a:spLocks noChangeShapeType="1"/>
          </p:cNvSpPr>
          <p:nvPr/>
        </p:nvSpPr>
        <p:spPr bwMode="auto">
          <a:xfrm flipH="1">
            <a:off x="6126163" y="4160838"/>
            <a:ext cx="1646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321" name="Oval 33"/>
          <p:cNvSpPr>
            <a:spLocks noChangeArrowheads="1"/>
          </p:cNvSpPr>
          <p:nvPr/>
        </p:nvSpPr>
        <p:spPr bwMode="auto">
          <a:xfrm>
            <a:off x="7680325" y="3703638"/>
            <a:ext cx="180975" cy="182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3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3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3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animBg="1"/>
      <p:bldP spid="12313" grpId="0" animBg="1"/>
      <p:bldP spid="12316" grpId="0" animBg="1"/>
      <p:bldP spid="12317" grpId="0" animBg="1"/>
      <p:bldP spid="12318" grpId="0" animBg="1"/>
      <p:bldP spid="123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1"/>
          <p:cNvSpPr>
            <a:spLocks noGrp="1"/>
          </p:cNvSpPr>
          <p:nvPr>
            <p:ph idx="1"/>
          </p:nvPr>
        </p:nvSpPr>
        <p:spPr>
          <a:xfrm>
            <a:off x="457200" y="1114425"/>
            <a:ext cx="8229600" cy="5362575"/>
          </a:xfrm>
        </p:spPr>
        <p:txBody>
          <a:bodyPr/>
          <a:lstStyle/>
          <a:p>
            <a:endParaRPr lang="en-US">
              <a:latin typeface="Arial" charset="0"/>
            </a:endParaRPr>
          </a:p>
          <a:p>
            <a:endParaRPr lang="cs-CZ">
              <a:latin typeface="Arial" charset="0"/>
            </a:endParaRPr>
          </a:p>
          <a:p>
            <a:endParaRPr lang="cs-CZ">
              <a:latin typeface="Arial" charset="0"/>
            </a:endParaRPr>
          </a:p>
          <a:p>
            <a:endParaRPr lang="cs-CZ">
              <a:latin typeface="Arial" charset="0"/>
            </a:endParaRPr>
          </a:p>
          <a:p>
            <a:endParaRPr lang="en-US">
              <a:latin typeface="Arial" charset="0"/>
            </a:endParaRPr>
          </a:p>
          <a:p>
            <a:r>
              <a:rPr lang="en-US">
                <a:latin typeface="Arial" charset="0"/>
              </a:rPr>
              <a:t>Clustering algorithm</a:t>
            </a:r>
          </a:p>
          <a:p>
            <a:pPr lvl="1"/>
            <a:r>
              <a:rPr lang="en-US">
                <a:latin typeface="Arial" charset="0"/>
              </a:rPr>
              <a:t>Divide &amp; conquer (top-down splitting)</a:t>
            </a:r>
          </a:p>
          <a:p>
            <a:pPr lvl="1"/>
            <a:r>
              <a:rPr lang="en-US">
                <a:latin typeface="Arial" charset="0"/>
              </a:rPr>
              <a:t>Modified clustering cost </a:t>
            </a:r>
          </a:p>
          <a:p>
            <a:pPr lvl="2"/>
            <a:r>
              <a:rPr lang="en-US">
                <a:latin typeface="Arial" charset="0"/>
              </a:rPr>
              <a:t>L2 error of reduced matrix due to visibility approximation</a:t>
            </a:r>
          </a:p>
        </p:txBody>
      </p:sp>
      <p:sp>
        <p:nvSpPr>
          <p:cNvPr id="75778"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526E0E-2BCA-DB48-91F6-C387CDA2E655}" type="slidenum">
              <a:rPr lang="en-US" sz="1300">
                <a:solidFill>
                  <a:srgbClr val="FFFFFF"/>
                </a:solidFill>
              </a:rPr>
              <a:pPr/>
              <a:t>30</a:t>
            </a:fld>
            <a:endParaRPr lang="en-US" sz="1300">
              <a:solidFill>
                <a:srgbClr val="FFFFFF"/>
              </a:solidFill>
            </a:endParaRPr>
          </a:p>
        </p:txBody>
      </p:sp>
      <p:sp>
        <p:nvSpPr>
          <p:cNvPr id="75779" name="Title 3"/>
          <p:cNvSpPr>
            <a:spLocks noGrp="1"/>
          </p:cNvSpPr>
          <p:nvPr>
            <p:ph type="title"/>
          </p:nvPr>
        </p:nvSpPr>
        <p:spPr/>
        <p:txBody>
          <a:bodyPr/>
          <a:lstStyle/>
          <a:p>
            <a:r>
              <a:rPr lang="cs-CZ">
                <a:latin typeface="Arial" charset="0"/>
              </a:rPr>
              <a:t>Visibility clustering</a:t>
            </a:r>
            <a:endParaRPr lang="en-US">
              <a:latin typeface="Arial" charset="0"/>
            </a:endParaRPr>
          </a:p>
        </p:txBody>
      </p:sp>
      <p:grpSp>
        <p:nvGrpSpPr>
          <p:cNvPr id="75780" name="Group 40"/>
          <p:cNvGrpSpPr>
            <a:grpSpLocks/>
          </p:cNvGrpSpPr>
          <p:nvPr/>
        </p:nvGrpSpPr>
        <p:grpSpPr bwMode="auto">
          <a:xfrm>
            <a:off x="5715000" y="1289050"/>
            <a:ext cx="2590800" cy="2368550"/>
            <a:chOff x="2895600" y="2380199"/>
            <a:chExt cx="3429000" cy="3134393"/>
          </a:xfrm>
        </p:grpSpPr>
        <p:grpSp>
          <p:nvGrpSpPr>
            <p:cNvPr id="75793" name="Group 25"/>
            <p:cNvGrpSpPr>
              <a:grpSpLocks/>
            </p:cNvGrpSpPr>
            <p:nvPr/>
          </p:nvGrpSpPr>
          <p:grpSpPr bwMode="auto">
            <a:xfrm>
              <a:off x="2895600" y="3287746"/>
              <a:ext cx="3429000" cy="1372124"/>
              <a:chOff x="3876199" y="4800435"/>
              <a:chExt cx="1080120" cy="432213"/>
            </a:xfrm>
          </p:grpSpPr>
          <p:sp>
            <p:nvSpPr>
              <p:cNvPr id="5" name="Rectangle 69"/>
              <p:cNvSpPr/>
              <p:nvPr/>
            </p:nvSpPr>
            <p:spPr>
              <a:xfrm>
                <a:off x="3876199" y="4800600"/>
                <a:ext cx="1080120" cy="432048"/>
              </a:xfrm>
              <a:prstGeom prst="rect">
                <a:avLst/>
              </a:prstGeom>
              <a:solidFill>
                <a:schemeClr val="tx1"/>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6" name="Rectangle 64"/>
              <p:cNvSpPr/>
              <p:nvPr/>
            </p:nvSpPr>
            <p:spPr>
              <a:xfrm>
                <a:off x="3876199" y="4800600"/>
                <a:ext cx="216024" cy="43204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7" name="Rectangle 65"/>
              <p:cNvSpPr/>
              <p:nvPr/>
            </p:nvSpPr>
            <p:spPr>
              <a:xfrm>
                <a:off x="4092223" y="4800600"/>
                <a:ext cx="288032" cy="43204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8" name="Rectangle 66"/>
              <p:cNvSpPr/>
              <p:nvPr/>
            </p:nvSpPr>
            <p:spPr>
              <a:xfrm>
                <a:off x="4380255" y="4800600"/>
                <a:ext cx="144016" cy="43204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9" name="Rectangle 67"/>
              <p:cNvSpPr/>
              <p:nvPr/>
            </p:nvSpPr>
            <p:spPr>
              <a:xfrm>
                <a:off x="4524271" y="4800600"/>
                <a:ext cx="288032" cy="43204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0" name="Rectangle 68"/>
              <p:cNvSpPr/>
              <p:nvPr/>
            </p:nvSpPr>
            <p:spPr>
              <a:xfrm>
                <a:off x="4812303" y="4800600"/>
                <a:ext cx="144016" cy="43204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cxnSp>
            <p:nvCxnSpPr>
              <p:cNvPr id="17" name="Straight Connector 77"/>
              <p:cNvCxnSpPr/>
              <p:nvPr/>
            </p:nvCxnSpPr>
            <p:spPr>
              <a:xfrm rot="5400000">
                <a:off x="4648926" y="5016494"/>
                <a:ext cx="432118" cy="0"/>
              </a:xfrm>
              <a:prstGeom prst="line">
                <a:avLst/>
              </a:prstGeom>
              <a:ln w="38100">
                <a:solidFill>
                  <a:schemeClr val="bg1"/>
                </a:solidFill>
                <a:prstDash val="lgDashDotDot"/>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78"/>
              <p:cNvCxnSpPr/>
              <p:nvPr/>
            </p:nvCxnSpPr>
            <p:spPr>
              <a:xfrm rot="5400000">
                <a:off x="4509279" y="5016494"/>
                <a:ext cx="432118" cy="0"/>
              </a:xfrm>
              <a:prstGeom prst="line">
                <a:avLst/>
              </a:prstGeom>
              <a:ln w="38100">
                <a:solidFill>
                  <a:schemeClr val="bg1"/>
                </a:solidFill>
                <a:prstDash val="dashDot"/>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79"/>
              <p:cNvCxnSpPr/>
              <p:nvPr/>
            </p:nvCxnSpPr>
            <p:spPr>
              <a:xfrm rot="5400000">
                <a:off x="4250500" y="5016494"/>
                <a:ext cx="432118" cy="0"/>
              </a:xfrm>
              <a:prstGeom prst="line">
                <a:avLst/>
              </a:prstGeom>
              <a:ln w="38100">
                <a:solidFill>
                  <a:schemeClr val="bg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80"/>
              <p:cNvCxnSpPr/>
              <p:nvPr/>
            </p:nvCxnSpPr>
            <p:spPr>
              <a:xfrm rot="5400000">
                <a:off x="3975175" y="5016494"/>
                <a:ext cx="432118" cy="0"/>
              </a:xfrm>
              <a:prstGeom prst="line">
                <a:avLst/>
              </a:prstGeom>
              <a:ln w="38100">
                <a:solidFill>
                  <a:schemeClr val="bg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81"/>
              <p:cNvCxnSpPr/>
              <p:nvPr/>
            </p:nvCxnSpPr>
            <p:spPr>
              <a:xfrm rot="5400000">
                <a:off x="3804421" y="5016494"/>
                <a:ext cx="432118" cy="0"/>
              </a:xfrm>
              <a:prstGeom prst="line">
                <a:avLst/>
              </a:prstGeom>
              <a:ln w="38100">
                <a:solidFill>
                  <a:schemeClr val="bg1"/>
                </a:solidFill>
                <a:prstDash val="sysDash"/>
                <a:tailEnd type="none" w="lg" len="lg"/>
              </a:ln>
            </p:spPr>
            <p:style>
              <a:lnRef idx="1">
                <a:schemeClr val="accent1"/>
              </a:lnRef>
              <a:fillRef idx="0">
                <a:schemeClr val="accent1"/>
              </a:fillRef>
              <a:effectRef idx="0">
                <a:schemeClr val="accent1"/>
              </a:effectRef>
              <a:fontRef idx="minor">
                <a:schemeClr val="tx1"/>
              </a:fontRef>
            </p:style>
          </p:cxnSp>
        </p:grpSp>
        <p:sp>
          <p:nvSpPr>
            <p:cNvPr id="75794" name="Left Brace 27"/>
            <p:cNvSpPr>
              <a:spLocks/>
            </p:cNvSpPr>
            <p:nvPr/>
          </p:nvSpPr>
          <p:spPr bwMode="auto">
            <a:xfrm rot="5400000" flipV="1">
              <a:off x="3162300" y="2726530"/>
              <a:ext cx="152400" cy="642938"/>
            </a:xfrm>
            <a:prstGeom prst="leftBrace">
              <a:avLst>
                <a:gd name="adj1" fmla="val 834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5" name="Left Brace 28"/>
            <p:cNvSpPr>
              <a:spLocks/>
            </p:cNvSpPr>
            <p:nvPr/>
          </p:nvSpPr>
          <p:spPr bwMode="auto">
            <a:xfrm rot="5400000" flipV="1">
              <a:off x="3962400" y="2609850"/>
              <a:ext cx="152400" cy="876300"/>
            </a:xfrm>
            <a:prstGeom prst="leftBrace">
              <a:avLst>
                <a:gd name="adj1" fmla="val 83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6" name="Left Brace 29"/>
            <p:cNvSpPr>
              <a:spLocks/>
            </p:cNvSpPr>
            <p:nvPr/>
          </p:nvSpPr>
          <p:spPr bwMode="auto">
            <a:xfrm rot="5400000" flipV="1">
              <a:off x="4648200" y="2845594"/>
              <a:ext cx="152400" cy="404812"/>
            </a:xfrm>
            <a:prstGeom prst="leftBrace">
              <a:avLst>
                <a:gd name="adj1" fmla="val 833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7" name="Left Brace 30"/>
            <p:cNvSpPr>
              <a:spLocks/>
            </p:cNvSpPr>
            <p:nvPr/>
          </p:nvSpPr>
          <p:spPr bwMode="auto">
            <a:xfrm rot="5400000" flipV="1">
              <a:off x="5334000" y="2616994"/>
              <a:ext cx="152400" cy="862012"/>
            </a:xfrm>
            <a:prstGeom prst="leftBrace">
              <a:avLst>
                <a:gd name="adj1" fmla="val 832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8" name="Left Brace 31"/>
            <p:cNvSpPr>
              <a:spLocks/>
            </p:cNvSpPr>
            <p:nvPr/>
          </p:nvSpPr>
          <p:spPr bwMode="auto">
            <a:xfrm rot="5400000" flipV="1">
              <a:off x="6019800" y="2838450"/>
              <a:ext cx="152400" cy="419100"/>
            </a:xfrm>
            <a:prstGeom prst="leftBrace">
              <a:avLst>
                <a:gd name="adj1" fmla="val 833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9" name="TextBox 32"/>
            <p:cNvSpPr txBox="1">
              <a:spLocks noChangeArrowheads="1"/>
            </p:cNvSpPr>
            <p:nvPr/>
          </p:nvSpPr>
          <p:spPr bwMode="auto">
            <a:xfrm>
              <a:off x="3124200" y="2380199"/>
              <a:ext cx="2971800" cy="54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cs-CZ" sz="2100"/>
                <a:t>clusters</a:t>
              </a:r>
              <a:endParaRPr lang="en-US" sz="2100"/>
            </a:p>
          </p:txBody>
        </p:sp>
        <p:sp>
          <p:nvSpPr>
            <p:cNvPr id="75800" name="TextBox 33"/>
            <p:cNvSpPr txBox="1">
              <a:spLocks noChangeArrowheads="1"/>
            </p:cNvSpPr>
            <p:nvPr/>
          </p:nvSpPr>
          <p:spPr bwMode="auto">
            <a:xfrm>
              <a:off x="3124200" y="4964668"/>
              <a:ext cx="2971800" cy="54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cs-CZ" sz="2100"/>
                <a:t>representatives</a:t>
              </a:r>
              <a:endParaRPr lang="en-US" sz="2100"/>
            </a:p>
          </p:txBody>
        </p:sp>
        <p:cxnSp>
          <p:nvCxnSpPr>
            <p:cNvPr id="75801" name="Straight Connector 35"/>
            <p:cNvCxnSpPr>
              <a:cxnSpLocks noChangeShapeType="1"/>
            </p:cNvCxnSpPr>
            <p:nvPr/>
          </p:nvCxnSpPr>
          <p:spPr bwMode="auto">
            <a:xfrm rot="5400000">
              <a:off x="3238500" y="4778402"/>
              <a:ext cx="228600" cy="0"/>
            </a:xfrm>
            <a:prstGeom prst="line">
              <a:avLst/>
            </a:prstGeom>
            <a:noFill/>
            <a:ln w="38100">
              <a:solidFill>
                <a:schemeClr val="tx1"/>
              </a:solidFill>
              <a:round/>
              <a:headEnd/>
              <a:tailEnd/>
            </a:ln>
          </p:spPr>
        </p:cxnSp>
        <p:cxnSp>
          <p:nvCxnSpPr>
            <p:cNvPr id="75802" name="Straight Connector 36"/>
            <p:cNvCxnSpPr>
              <a:cxnSpLocks noChangeShapeType="1"/>
            </p:cNvCxnSpPr>
            <p:nvPr/>
          </p:nvCxnSpPr>
          <p:spPr bwMode="auto">
            <a:xfrm rot="5400000">
              <a:off x="3785548" y="4778402"/>
              <a:ext cx="228600" cy="0"/>
            </a:xfrm>
            <a:prstGeom prst="line">
              <a:avLst/>
            </a:prstGeom>
            <a:noFill/>
            <a:ln w="38100">
              <a:solidFill>
                <a:schemeClr val="tx1"/>
              </a:solidFill>
              <a:round/>
              <a:headEnd/>
              <a:tailEnd/>
            </a:ln>
          </p:spPr>
        </p:cxnSp>
        <p:cxnSp>
          <p:nvCxnSpPr>
            <p:cNvPr id="75803" name="Straight Connector 37"/>
            <p:cNvCxnSpPr>
              <a:cxnSpLocks noChangeShapeType="1"/>
            </p:cNvCxnSpPr>
            <p:nvPr/>
          </p:nvCxnSpPr>
          <p:spPr bwMode="auto">
            <a:xfrm rot="5400000">
              <a:off x="4659004" y="4778402"/>
              <a:ext cx="228600" cy="0"/>
            </a:xfrm>
            <a:prstGeom prst="line">
              <a:avLst/>
            </a:prstGeom>
            <a:noFill/>
            <a:ln w="38100">
              <a:solidFill>
                <a:schemeClr val="tx1"/>
              </a:solidFill>
              <a:round/>
              <a:headEnd/>
              <a:tailEnd/>
            </a:ln>
          </p:spPr>
        </p:cxnSp>
        <p:cxnSp>
          <p:nvCxnSpPr>
            <p:cNvPr id="75804" name="Straight Connector 38"/>
            <p:cNvCxnSpPr>
              <a:cxnSpLocks noChangeShapeType="1"/>
            </p:cNvCxnSpPr>
            <p:nvPr/>
          </p:nvCxnSpPr>
          <p:spPr bwMode="auto">
            <a:xfrm rot="5400000">
              <a:off x="5475596" y="4778402"/>
              <a:ext cx="228600" cy="0"/>
            </a:xfrm>
            <a:prstGeom prst="line">
              <a:avLst/>
            </a:prstGeom>
            <a:noFill/>
            <a:ln w="38100">
              <a:solidFill>
                <a:schemeClr val="tx1"/>
              </a:solidFill>
              <a:round/>
              <a:headEnd/>
              <a:tailEnd/>
            </a:ln>
          </p:spPr>
        </p:cxnSp>
        <p:cxnSp>
          <p:nvCxnSpPr>
            <p:cNvPr id="75805" name="Straight Connector 39"/>
            <p:cNvCxnSpPr>
              <a:cxnSpLocks noChangeShapeType="1"/>
            </p:cNvCxnSpPr>
            <p:nvPr/>
          </p:nvCxnSpPr>
          <p:spPr bwMode="auto">
            <a:xfrm rot="5400000">
              <a:off x="5946444" y="4778402"/>
              <a:ext cx="228600" cy="0"/>
            </a:xfrm>
            <a:prstGeom prst="line">
              <a:avLst/>
            </a:prstGeom>
            <a:noFill/>
            <a:ln w="38100">
              <a:solidFill>
                <a:schemeClr val="tx1"/>
              </a:solidFill>
              <a:round/>
              <a:headEnd/>
              <a:tailEnd/>
            </a:ln>
          </p:spPr>
        </p:cxnSp>
      </p:grpSp>
      <p:grpSp>
        <p:nvGrpSpPr>
          <p:cNvPr id="75781" name="Group 34"/>
          <p:cNvGrpSpPr>
            <a:grpSpLocks/>
          </p:cNvGrpSpPr>
          <p:nvPr/>
        </p:nvGrpSpPr>
        <p:grpSpPr bwMode="auto">
          <a:xfrm>
            <a:off x="1371600" y="1512888"/>
            <a:ext cx="1828800" cy="1868487"/>
            <a:chOff x="5638800" y="1828800"/>
            <a:chExt cx="1600200" cy="1634698"/>
          </a:xfrm>
        </p:grpSpPr>
        <p:sp>
          <p:nvSpPr>
            <p:cNvPr id="75785" name="TextBox 253"/>
            <p:cNvSpPr txBox="1">
              <a:spLocks noChangeArrowheads="1"/>
            </p:cNvSpPr>
            <p:nvPr/>
          </p:nvSpPr>
          <p:spPr bwMode="auto">
            <a:xfrm>
              <a:off x="5791200" y="1828800"/>
              <a:ext cx="10599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100"/>
                <a:t>shading</a:t>
              </a:r>
            </a:p>
          </p:txBody>
        </p:sp>
        <p:sp>
          <p:nvSpPr>
            <p:cNvPr id="44" name="Rectangle 69"/>
            <p:cNvSpPr/>
            <p:nvPr/>
          </p:nvSpPr>
          <p:spPr>
            <a:xfrm>
              <a:off x="5867400" y="2438400"/>
              <a:ext cx="1371600" cy="685800"/>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75789" name="TextBox 253"/>
            <p:cNvSpPr txBox="1">
              <a:spLocks noChangeArrowheads="1"/>
            </p:cNvSpPr>
            <p:nvPr/>
          </p:nvSpPr>
          <p:spPr bwMode="auto">
            <a:xfrm>
              <a:off x="6096000" y="3048000"/>
              <a:ext cx="10983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100"/>
                <a:t>visibility</a:t>
              </a:r>
            </a:p>
          </p:txBody>
        </p:sp>
        <p:sp>
          <p:nvSpPr>
            <p:cNvPr id="47" name="Rectangle 70"/>
            <p:cNvSpPr/>
            <p:nvPr/>
          </p:nvSpPr>
          <p:spPr>
            <a:xfrm>
              <a:off x="5638800" y="2209800"/>
              <a:ext cx="1371600" cy="685800"/>
            </a:xfrm>
            <a:prstGeom prst="rect">
              <a:avLst/>
            </a:prstGeom>
            <a:gradFill>
              <a:gsLst>
                <a:gs pos="0">
                  <a:srgbClr val="FF0000"/>
                </a:gs>
                <a:gs pos="20000">
                  <a:schemeClr val="accent1">
                    <a:lumMod val="75000"/>
                  </a:schemeClr>
                </a:gs>
                <a:gs pos="50000">
                  <a:schemeClr val="accent2">
                    <a:lumMod val="75000"/>
                  </a:schemeClr>
                </a:gs>
                <a:gs pos="75000">
                  <a:srgbClr val="43F52B"/>
                </a:gs>
                <a:gs pos="89999">
                  <a:schemeClr val="accent1">
                    <a:lumMod val="60000"/>
                    <a:lumOff val="40000"/>
                  </a:schemeClr>
                </a:gs>
                <a:gs pos="100000">
                  <a:schemeClr val="accent1">
                    <a:lumMod val="60000"/>
                    <a:lumOff val="40000"/>
                  </a:schemeClr>
                </a:gs>
              </a:gsLst>
              <a:lin ang="21300000" scaled="0"/>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grpSp>
      <p:sp>
        <p:nvSpPr>
          <p:cNvPr id="53" name="Right Arrow 52"/>
          <p:cNvSpPr/>
          <p:nvPr/>
        </p:nvSpPr>
        <p:spPr bwMode="auto">
          <a:xfrm>
            <a:off x="4018710" y="2362200"/>
            <a:ext cx="705690" cy="352845"/>
          </a:xfrm>
          <a:prstGeom prst="rightArrow">
            <a:avLst>
              <a:gd name="adj1" fmla="val 30520"/>
              <a:gd name="adj2" fmla="val 1324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65F32D-C21F-8844-9222-49190A95B390}" type="slidenum">
              <a:rPr lang="en-US" sz="1300">
                <a:solidFill>
                  <a:srgbClr val="FFFFFF"/>
                </a:solidFill>
              </a:rPr>
              <a:pPr/>
              <a:t>31</a:t>
            </a:fld>
            <a:endParaRPr lang="en-US" sz="1300">
              <a:solidFill>
                <a:srgbClr val="FFFFFF"/>
              </a:solidFill>
            </a:endParaRPr>
          </a:p>
        </p:txBody>
      </p:sp>
      <p:sp>
        <p:nvSpPr>
          <p:cNvPr id="76802" name="Title 3"/>
          <p:cNvSpPr>
            <a:spLocks noGrp="1"/>
          </p:cNvSpPr>
          <p:nvPr>
            <p:ph type="title"/>
          </p:nvPr>
        </p:nvSpPr>
        <p:spPr/>
        <p:txBody>
          <a:bodyPr/>
          <a:lstStyle/>
          <a:p>
            <a:r>
              <a:rPr lang="en-US">
                <a:latin typeface="Arial" charset="0"/>
              </a:rPr>
              <a:t>Visibility clustering result</a:t>
            </a:r>
          </a:p>
        </p:txBody>
      </p:sp>
      <p:pic>
        <p:nvPicPr>
          <p:cNvPr id="5" name="Picture 2" descr="D:\Projects\Cornell\projects\render2010\paper\fig\results\our_mrcs\tab_mrcs_md3_aa3_detail.png"/>
          <p:cNvPicPr>
            <a:picLocks noChangeAspect="1" noChangeArrowheads="1"/>
          </p:cNvPicPr>
          <p:nvPr/>
        </p:nvPicPr>
        <p:blipFill>
          <a:blip r:embed="rId3" cstate="print"/>
          <a:srcRect/>
          <a:stretch>
            <a:fillRect/>
          </a:stretch>
        </p:blipFill>
        <p:spPr bwMode="auto">
          <a:xfrm>
            <a:off x="2895600" y="1125538"/>
            <a:ext cx="1495425" cy="5183187"/>
          </a:xfrm>
          <a:prstGeom prst="rect">
            <a:avLst/>
          </a:prstGeom>
          <a:noFill/>
          <a:ln w="9525">
            <a:solidFill>
              <a:schemeClr val="tx1"/>
            </a:solidFill>
          </a:ln>
          <a:effectLst>
            <a:outerShdw blurRad="241300" sx="104000" sy="104000" algn="ctr" rotWithShape="0">
              <a:schemeClr val="bg1">
                <a:alpha val="40000"/>
              </a:schemeClr>
            </a:outerShdw>
          </a:effectLst>
        </p:spPr>
      </p:pic>
      <p:pic>
        <p:nvPicPr>
          <p:cNvPr id="6" name="Picture 3" descr="D:\Projects\Cornell\projects\render2010\paper\fig\results\our_mrcs\tab_gvpl_md3_aa3_detail.png"/>
          <p:cNvPicPr>
            <a:picLocks noChangeAspect="1" noChangeArrowheads="1"/>
          </p:cNvPicPr>
          <p:nvPr/>
        </p:nvPicPr>
        <p:blipFill>
          <a:blip r:embed="rId4" cstate="print"/>
          <a:srcRect/>
          <a:stretch>
            <a:fillRect/>
          </a:stretch>
        </p:blipFill>
        <p:spPr bwMode="auto">
          <a:xfrm>
            <a:off x="4676775" y="1125538"/>
            <a:ext cx="1495425" cy="5183187"/>
          </a:xfrm>
          <a:prstGeom prst="rect">
            <a:avLst/>
          </a:prstGeom>
          <a:noFill/>
          <a:ln w="38100">
            <a:solidFill>
              <a:srgbClr val="FF9900"/>
            </a:solidFill>
          </a:ln>
          <a:effectLst>
            <a:outerShdw blurRad="241300" sx="104000" sy="104000" algn="ctr" rotWithShape="0">
              <a:schemeClr val="bg1">
                <a:alpha val="40000"/>
              </a:schemeClr>
            </a:outerShdw>
          </a:effectLst>
        </p:spPr>
      </p:pic>
      <p:pic>
        <p:nvPicPr>
          <p:cNvPr id="7" name="Picture 4" descr="D:\Projects\Cornell\projects\render2010\paper\fig\results\our_mrcs\tab_gvpl_md3_aa3_detail2.png"/>
          <p:cNvPicPr>
            <a:picLocks noChangeAspect="1" noChangeArrowheads="1"/>
          </p:cNvPicPr>
          <p:nvPr/>
        </p:nvPicPr>
        <p:blipFill>
          <a:blip r:embed="rId5" cstate="print"/>
          <a:srcRect/>
          <a:stretch>
            <a:fillRect/>
          </a:stretch>
        </p:blipFill>
        <p:spPr bwMode="auto">
          <a:xfrm>
            <a:off x="6122988" y="2660650"/>
            <a:ext cx="2663825" cy="2663825"/>
          </a:xfrm>
          <a:prstGeom prst="rect">
            <a:avLst/>
          </a:prstGeom>
          <a:noFill/>
          <a:ln w="38100">
            <a:solidFill>
              <a:srgbClr val="FF9900"/>
            </a:solidFill>
          </a:ln>
          <a:effectLst>
            <a:outerShdw blurRad="241300" sx="104000" sy="104000" algn="ctr" rotWithShape="0">
              <a:schemeClr val="bg1">
                <a:alpha val="40000"/>
              </a:schemeClr>
            </a:outerShdw>
          </a:effectLst>
        </p:spPr>
      </p:pic>
      <p:pic>
        <p:nvPicPr>
          <p:cNvPr id="8" name="Picture 5" descr="D:\Projects\Cornell\projects\render2010\paper\fig\results\our_mrcs\tab_mrcs_md3_aa3_detail2.png"/>
          <p:cNvPicPr>
            <a:picLocks noChangeAspect="1" noChangeArrowheads="1"/>
          </p:cNvPicPr>
          <p:nvPr/>
        </p:nvPicPr>
        <p:blipFill>
          <a:blip r:embed="rId6" cstate="print"/>
          <a:srcRect/>
          <a:stretch>
            <a:fillRect/>
          </a:stretch>
        </p:blipFill>
        <p:spPr bwMode="auto">
          <a:xfrm>
            <a:off x="269875" y="2667000"/>
            <a:ext cx="2663825" cy="2663825"/>
          </a:xfrm>
          <a:prstGeom prst="rect">
            <a:avLst/>
          </a:prstGeom>
          <a:noFill/>
          <a:ln w="9525">
            <a:solidFill>
              <a:schemeClr val="tx1"/>
            </a:solidFill>
          </a:ln>
          <a:effectLst>
            <a:outerShdw blurRad="63500" sx="102000" sy="102000" algn="ctr" rotWithShape="0">
              <a:prstClr val="black">
                <a:alpha val="40000"/>
              </a:prstClr>
            </a:outerShdw>
          </a:effectLst>
        </p:spPr>
      </p:pic>
      <p:sp>
        <p:nvSpPr>
          <p:cNvPr id="76807" name="TextBox 8"/>
          <p:cNvSpPr txBox="1">
            <a:spLocks noChangeArrowheads="1"/>
          </p:cNvSpPr>
          <p:nvPr/>
        </p:nvSpPr>
        <p:spPr bwMode="auto">
          <a:xfrm>
            <a:off x="304800" y="1066800"/>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700"/>
              <a:t>Matrix row-column sampling </a:t>
            </a:r>
          </a:p>
        </p:txBody>
      </p:sp>
      <p:sp>
        <p:nvSpPr>
          <p:cNvPr id="76808" name="TextBox 9"/>
          <p:cNvSpPr txBox="1">
            <a:spLocks noChangeArrowheads="1"/>
          </p:cNvSpPr>
          <p:nvPr/>
        </p:nvSpPr>
        <p:spPr bwMode="auto">
          <a:xfrm>
            <a:off x="6096000" y="1143000"/>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700"/>
              <a:t>Our visibility </a:t>
            </a:r>
            <a:br>
              <a:rPr lang="en-US" sz="2700"/>
            </a:br>
            <a:r>
              <a:rPr lang="en-US" sz="2700"/>
              <a:t>clustering</a:t>
            </a:r>
          </a:p>
        </p:txBody>
      </p:sp>
      <p:sp>
        <p:nvSpPr>
          <p:cNvPr id="76809" name="Rectangle 10"/>
          <p:cNvSpPr>
            <a:spLocks noChangeArrowheads="1"/>
          </p:cNvSpPr>
          <p:nvPr/>
        </p:nvSpPr>
        <p:spPr bwMode="auto">
          <a:xfrm>
            <a:off x="228600" y="5400675"/>
            <a:ext cx="23701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a:t>   10k shadow maps</a:t>
            </a:r>
          </a:p>
          <a:p>
            <a:r>
              <a:rPr lang="en-US" sz="2100"/>
              <a:t>   10k shading lights</a:t>
            </a:r>
          </a:p>
        </p:txBody>
      </p:sp>
      <p:sp>
        <p:nvSpPr>
          <p:cNvPr id="76810" name="Rectangle 11"/>
          <p:cNvSpPr>
            <a:spLocks noChangeArrowheads="1"/>
          </p:cNvSpPr>
          <p:nvPr/>
        </p:nvSpPr>
        <p:spPr bwMode="auto">
          <a:xfrm>
            <a:off x="6172200" y="5400675"/>
            <a:ext cx="2519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a:t>   5k shadow maps</a:t>
            </a:r>
            <a:br>
              <a:rPr lang="en-US" sz="2100"/>
            </a:br>
            <a:r>
              <a:rPr lang="en-US" sz="2100"/>
              <a:t>   200k shading lights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274638" y="85725"/>
            <a:ext cx="8594725" cy="857250"/>
          </a:xfrm>
        </p:spPr>
        <p:txBody>
          <a:bodyPr/>
          <a:lstStyle/>
          <a:p>
            <a:r>
              <a:rPr lang="en-US" sz="4000">
                <a:latin typeface="Arial" charset="0"/>
              </a:rPr>
              <a:t>Clustered Visibility </a:t>
            </a:r>
            <a:r>
              <a:rPr lang="en-US" sz="2600">
                <a:latin typeface="Arial" charset="0"/>
              </a:rPr>
              <a:t>[Dong et al 2009]</a:t>
            </a:r>
          </a:p>
        </p:txBody>
      </p:sp>
      <p:pic>
        <p:nvPicPr>
          <p:cNvPr id="78850" name="Picture 8" descr="Screen shot 2012-05-25 at 2.51.02 P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9275" y="1143000"/>
            <a:ext cx="23352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9" descr="Screen shot 2012-05-25 at 2.51.13 PM.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92475" y="1143000"/>
            <a:ext cx="23383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10" descr="Screen shot 2012-05-25 at 2.51.23 PM.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9275" y="3886200"/>
            <a:ext cx="23479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11" descr="Screen shot 2012-05-25 at 2.51.36 PM.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92475" y="3886200"/>
            <a:ext cx="23352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Box 12"/>
          <p:cNvSpPr txBox="1">
            <a:spLocks noChangeArrowheads="1"/>
          </p:cNvSpPr>
          <p:nvPr/>
        </p:nvSpPr>
        <p:spPr bwMode="auto">
          <a:xfrm>
            <a:off x="1006475" y="3429000"/>
            <a:ext cx="1381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Trace VPLs</a:t>
            </a:r>
          </a:p>
        </p:txBody>
      </p:sp>
      <p:sp>
        <p:nvSpPr>
          <p:cNvPr id="78855" name="TextBox 13"/>
          <p:cNvSpPr txBox="1">
            <a:spLocks noChangeArrowheads="1"/>
          </p:cNvSpPr>
          <p:nvPr/>
        </p:nvSpPr>
        <p:spPr bwMode="auto">
          <a:xfrm>
            <a:off x="3382963" y="3429000"/>
            <a:ext cx="216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K-means clustering</a:t>
            </a:r>
          </a:p>
        </p:txBody>
      </p:sp>
      <p:sp>
        <p:nvSpPr>
          <p:cNvPr id="78856" name="TextBox 14"/>
          <p:cNvSpPr txBox="1">
            <a:spLocks noChangeArrowheads="1"/>
          </p:cNvSpPr>
          <p:nvPr/>
        </p:nvSpPr>
        <p:spPr bwMode="auto">
          <a:xfrm>
            <a:off x="639763" y="6264275"/>
            <a:ext cx="2084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Soft shadow maps</a:t>
            </a:r>
          </a:p>
        </p:txBody>
      </p:sp>
      <p:sp>
        <p:nvSpPr>
          <p:cNvPr id="78857" name="TextBox 15"/>
          <p:cNvSpPr txBox="1">
            <a:spLocks noChangeArrowheads="1"/>
          </p:cNvSpPr>
          <p:nvPr/>
        </p:nvSpPr>
        <p:spPr bwMode="auto">
          <a:xfrm>
            <a:off x="3292475" y="6264275"/>
            <a:ext cx="2352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Compute full shading</a:t>
            </a:r>
          </a:p>
        </p:txBody>
      </p:sp>
      <p:pic>
        <p:nvPicPr>
          <p:cNvPr id="78858" name="Picture 16" descr="Screen shot 2012-05-25 at 3.15.21 PM.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35675" y="1965325"/>
            <a:ext cx="2894013"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9" name="TextBox 17"/>
          <p:cNvSpPr txBox="1">
            <a:spLocks noChangeArrowheads="1"/>
          </p:cNvSpPr>
          <p:nvPr/>
        </p:nvSpPr>
        <p:spPr bwMode="auto">
          <a:xfrm>
            <a:off x="6218238" y="5165725"/>
            <a:ext cx="2384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Real-time diffuse indirect illumination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latin typeface="Arial" charset="0"/>
              </a:rPr>
              <a:t>Conclusion</a:t>
            </a:r>
            <a:endParaRPr lang="en-US">
              <a:latin typeface="Arial" charset="0"/>
            </a:endParaRPr>
          </a:p>
        </p:txBody>
      </p:sp>
      <p:sp>
        <p:nvSpPr>
          <p:cNvPr id="36867" name="Content Placeholder 2"/>
          <p:cNvSpPr>
            <a:spLocks noGrp="1"/>
          </p:cNvSpPr>
          <p:nvPr>
            <p:ph idx="1"/>
          </p:nvPr>
        </p:nvSpPr>
        <p:spPr>
          <a:xfrm>
            <a:off x="457200" y="1114425"/>
            <a:ext cx="8229600" cy="5422900"/>
          </a:xfrm>
        </p:spPr>
        <p:txBody>
          <a:bodyPr/>
          <a:lstStyle/>
          <a:p>
            <a:pPr eaLnBrk="1" hangingPunct="1">
              <a:defRPr/>
            </a:pPr>
            <a:r>
              <a:rPr lang="en-US">
                <a:latin typeface="Arial" charset="0"/>
              </a:rPr>
              <a:t>Row-column sampling algorithms</a:t>
            </a:r>
          </a:p>
          <a:p>
            <a:pPr lvl="1" eaLnBrk="1" hangingPunct="1">
              <a:defRPr/>
            </a:pPr>
            <a:r>
              <a:rPr lang="en-US">
                <a:latin typeface="Arial" charset="0"/>
              </a:rPr>
              <a:t>Handle large numbers of VPLs</a:t>
            </a:r>
          </a:p>
          <a:p>
            <a:pPr lvl="1" eaLnBrk="1" hangingPunct="1">
              <a:defRPr/>
            </a:pPr>
            <a:r>
              <a:rPr lang="en-US">
                <a:latin typeface="Arial" charset="0"/>
              </a:rPr>
              <a:t>Alternatives to lightcuts</a:t>
            </a:r>
          </a:p>
          <a:p>
            <a:pPr eaLnBrk="1" hangingPunct="1">
              <a:defRPr/>
            </a:pPr>
            <a:r>
              <a:rPr lang="en-US">
                <a:latin typeface="Arial" charset="0"/>
              </a:rPr>
              <a:t>Open Problems</a:t>
            </a:r>
          </a:p>
          <a:p>
            <a:pPr lvl="1" eaLnBrk="1" hangingPunct="1">
              <a:defRPr/>
            </a:pPr>
            <a:r>
              <a:rPr lang="en-US" dirty="0">
                <a:latin typeface="Arial" charset="0"/>
                <a:cs typeface="+mn-cs"/>
              </a:rPr>
              <a:t>How many rows + columns?</a:t>
            </a:r>
          </a:p>
          <a:p>
            <a:pPr lvl="2" eaLnBrk="1" hangingPunct="1">
              <a:defRPr/>
            </a:pPr>
            <a:r>
              <a:rPr lang="en-US">
                <a:latin typeface="Arial" charset="0"/>
              </a:rPr>
              <a:t>Pick </a:t>
            </a:r>
            <a:r>
              <a:rPr lang="en-US" smtClean="0">
                <a:latin typeface="Arial" charset="0"/>
              </a:rPr>
              <a:t>automatically</a:t>
            </a:r>
            <a:endParaRPr lang="en-US" dirty="0">
              <a:latin typeface="Arial" charset="0"/>
            </a:endParaRPr>
          </a:p>
          <a:p>
            <a:pPr lvl="1" eaLnBrk="1" hangingPunct="1">
              <a:defRPr/>
            </a:pPr>
            <a:r>
              <a:rPr lang="en-US" dirty="0">
                <a:latin typeface="Arial" charset="0"/>
                <a:cs typeface="+mn-cs"/>
              </a:rPr>
              <a:t>Row / </a:t>
            </a:r>
            <a:r>
              <a:rPr lang="en-US">
                <a:latin typeface="Arial" charset="0"/>
                <a:cs typeface="+mn-cs"/>
              </a:rPr>
              <a:t>column </a:t>
            </a:r>
            <a:r>
              <a:rPr lang="en-US" smtClean="0">
                <a:latin typeface="Arial" charset="0"/>
                <a:cs typeface="+mn-cs"/>
              </a:rPr>
              <a:t>alternation</a:t>
            </a:r>
            <a:endParaRPr lang="en-US" dirty="0">
              <a:latin typeface="Arial" charset="0"/>
              <a:cs typeface="+mn-cs"/>
            </a:endParaRPr>
          </a:p>
          <a:p>
            <a:pPr lvl="1" eaLnBrk="1" hangingPunct="1">
              <a:defRPr/>
            </a:pPr>
            <a:r>
              <a:rPr lang="en-US" dirty="0">
                <a:latin typeface="Arial" charset="0"/>
                <a:cs typeface="+mn-cs"/>
              </a:rPr>
              <a:t>Progressive algorithm:</a:t>
            </a:r>
          </a:p>
          <a:p>
            <a:pPr lvl="2" eaLnBrk="1" hangingPunct="1">
              <a:defRPr/>
            </a:pPr>
            <a:r>
              <a:rPr lang="en-US" dirty="0">
                <a:latin typeface="Arial" charset="0"/>
              </a:rPr>
              <a:t>stop when user likes </a:t>
            </a:r>
            <a:r>
              <a:rPr lang="en-US">
                <a:latin typeface="Arial" charset="0"/>
              </a:rPr>
              <a:t>the </a:t>
            </a:r>
            <a:r>
              <a:rPr lang="en-US" smtClean="0">
                <a:latin typeface="Arial" charset="0"/>
              </a:rPr>
              <a:t>image</a:t>
            </a:r>
          </a:p>
          <a:p>
            <a:pPr marL="457200" lvl="1" indent="0" eaLnBrk="1" hangingPunct="1">
              <a:buFontTx/>
              <a:buNone/>
              <a:defRPr/>
            </a:pPr>
            <a:endParaRPr lang="en-US" dirty="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16"/>
          <p:cNvSpPr>
            <a:spLocks noGrp="1" noChangeArrowheads="1"/>
          </p:cNvSpPr>
          <p:nvPr>
            <p:ph type="body" idx="1"/>
          </p:nvPr>
        </p:nvSpPr>
        <p:spPr>
          <a:xfrm>
            <a:off x="457200" y="1114425"/>
            <a:ext cx="8504238" cy="5743575"/>
          </a:xfrm>
          <a:noFill/>
        </p:spPr>
        <p:txBody>
          <a:bodyPr/>
          <a:lstStyle/>
          <a:p>
            <a:pPr eaLnBrk="1" hangingPunct="1"/>
            <a:r>
              <a:rPr lang="en-US">
                <a:latin typeface="Arial" charset="0"/>
              </a:rPr>
              <a:t>Compute sum of columns</a:t>
            </a: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r>
              <a:rPr lang="en-US">
                <a:solidFill>
                  <a:schemeClr val="folHlink"/>
                </a:solidFill>
                <a:latin typeface="Arial" charset="0"/>
              </a:rPr>
              <a:t>Note:</a:t>
            </a:r>
            <a:r>
              <a:rPr lang="en-US">
                <a:latin typeface="Arial" charset="0"/>
              </a:rPr>
              <a:t> We </a:t>
            </a:r>
            <a:r>
              <a:rPr lang="en-US" smtClean="0">
                <a:latin typeface="Arial" charset="0"/>
              </a:rPr>
              <a:t>only have oracle A(i,j)</a:t>
            </a:r>
            <a:endParaRPr lang="en-US">
              <a:latin typeface="Arial" charset="0"/>
            </a:endParaRPr>
          </a:p>
        </p:txBody>
      </p:sp>
      <p:sp>
        <p:nvSpPr>
          <p:cNvPr id="17410" name="Rectangle 2"/>
          <p:cNvSpPr>
            <a:spLocks noGrp="1" noChangeArrowheads="1"/>
          </p:cNvSpPr>
          <p:nvPr>
            <p:ph type="title"/>
          </p:nvPr>
        </p:nvSpPr>
        <p:spPr/>
        <p:txBody>
          <a:bodyPr/>
          <a:lstStyle/>
          <a:p>
            <a:pPr eaLnBrk="1" hangingPunct="1"/>
            <a:r>
              <a:rPr lang="en-US">
                <a:latin typeface="Arial" charset="0"/>
              </a:rPr>
              <a:t>Problem Statement</a:t>
            </a:r>
          </a:p>
        </p:txBody>
      </p:sp>
      <p:sp>
        <p:nvSpPr>
          <p:cNvPr id="17411" name="Rectangle 4"/>
          <p:cNvSpPr>
            <a:spLocks noChangeArrowheads="1"/>
          </p:cNvSpPr>
          <p:nvPr/>
        </p:nvSpPr>
        <p:spPr bwMode="auto">
          <a:xfrm>
            <a:off x="5119688" y="2057415"/>
            <a:ext cx="3384550" cy="3841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2" name="Text Box 13"/>
          <p:cNvSpPr txBox="1">
            <a:spLocks noChangeArrowheads="1"/>
          </p:cNvSpPr>
          <p:nvPr/>
        </p:nvSpPr>
        <p:spPr bwMode="auto">
          <a:xfrm>
            <a:off x="2741613" y="3367088"/>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6000">
                <a:latin typeface="Times New Roman" charset="0"/>
                <a:cs typeface="Times New Roman" charset="0"/>
              </a:rPr>
              <a:t>= </a:t>
            </a:r>
            <a:r>
              <a:rPr lang="el-GR" sz="6000">
                <a:latin typeface="Times New Roman" charset="0"/>
                <a:cs typeface="Times New Roman" charset="0"/>
              </a:rPr>
              <a:t>Σ</a:t>
            </a:r>
            <a:r>
              <a:rPr lang="en-US" sz="6000">
                <a:latin typeface="Times New Roman" charset="0"/>
                <a:cs typeface="Times New Roman" charset="0"/>
              </a:rPr>
              <a:t> (</a:t>
            </a:r>
            <a:endParaRPr lang="el-GR" sz="6000">
              <a:latin typeface="Times New Roman" charset="0"/>
              <a:cs typeface="Times New Roman" charset="0"/>
            </a:endParaRPr>
          </a:p>
        </p:txBody>
      </p:sp>
      <p:sp>
        <p:nvSpPr>
          <p:cNvPr id="17413" name="Text Box 14"/>
          <p:cNvSpPr txBox="1">
            <a:spLocks noChangeArrowheads="1"/>
          </p:cNvSpPr>
          <p:nvPr/>
        </p:nvSpPr>
        <p:spPr bwMode="auto">
          <a:xfrm>
            <a:off x="8594725" y="3367088"/>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6000">
                <a:latin typeface="Times New Roman" charset="0"/>
                <a:cs typeface="Times New Roman" charset="0"/>
              </a:rPr>
              <a:t>)</a:t>
            </a:r>
            <a:endParaRPr lang="el-GR" sz="6000">
              <a:latin typeface="Times New Roman" charset="0"/>
              <a:cs typeface="Times New Roman" charset="0"/>
            </a:endParaRPr>
          </a:p>
        </p:txBody>
      </p:sp>
      <p:pic>
        <p:nvPicPr>
          <p:cNvPr id="17414" name="Picture 15" descr="temple-300-900-16-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3050" y="3000375"/>
            <a:ext cx="2376488"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13"/>
          <p:cNvSpPr txBox="1">
            <a:spLocks noChangeArrowheads="1"/>
          </p:cNvSpPr>
          <p:nvPr/>
        </p:nvSpPr>
        <p:spPr bwMode="auto">
          <a:xfrm rot="-5400000">
            <a:off x="2941638" y="3687763"/>
            <a:ext cx="34750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200"/>
              <a:t>Pixels</a:t>
            </a:r>
            <a:endParaRPr lang="en-US" sz="2000"/>
          </a:p>
        </p:txBody>
      </p:sp>
      <p:sp>
        <p:nvSpPr>
          <p:cNvPr id="17416" name="Text Box 14"/>
          <p:cNvSpPr txBox="1">
            <a:spLocks noChangeArrowheads="1"/>
          </p:cNvSpPr>
          <p:nvPr/>
        </p:nvSpPr>
        <p:spPr bwMode="auto">
          <a:xfrm>
            <a:off x="5029200" y="1417638"/>
            <a:ext cx="356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200"/>
              <a:t>Lights</a:t>
            </a:r>
            <a:endParaRPr lang="en-US" sz="2000"/>
          </a:p>
        </p:txBody>
      </p:sp>
      <p:sp>
        <p:nvSpPr>
          <p:cNvPr id="13341" name="Line 29"/>
          <p:cNvSpPr>
            <a:spLocks noChangeShapeType="1"/>
          </p:cNvSpPr>
          <p:nvPr/>
        </p:nvSpPr>
        <p:spPr bwMode="auto">
          <a:xfrm>
            <a:off x="1920875" y="4556125"/>
            <a:ext cx="0" cy="884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42" name="Line 30"/>
          <p:cNvSpPr>
            <a:spLocks noChangeShapeType="1"/>
          </p:cNvSpPr>
          <p:nvPr/>
        </p:nvSpPr>
        <p:spPr bwMode="auto">
          <a:xfrm>
            <a:off x="1920875" y="5440363"/>
            <a:ext cx="3108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43" name="Line 5"/>
          <p:cNvSpPr>
            <a:spLocks noChangeShapeType="1"/>
          </p:cNvSpPr>
          <p:nvPr/>
        </p:nvSpPr>
        <p:spPr bwMode="auto">
          <a:xfrm rot="-5400000">
            <a:off x="6812757" y="3748881"/>
            <a:ext cx="0" cy="3382963"/>
          </a:xfrm>
          <a:prstGeom prst="line">
            <a:avLst/>
          </a:prstGeom>
          <a:noFill/>
          <a:ln w="19050" cap="rnd">
            <a:solidFill>
              <a:schemeClr va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340" name="Oval 28"/>
          <p:cNvSpPr>
            <a:spLocks noChangeArrowheads="1"/>
          </p:cNvSpPr>
          <p:nvPr/>
        </p:nvSpPr>
        <p:spPr bwMode="auto">
          <a:xfrm>
            <a:off x="1828800" y="4464050"/>
            <a:ext cx="180975" cy="1825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421" name="Line 5"/>
          <p:cNvSpPr>
            <a:spLocks noChangeShapeType="1"/>
          </p:cNvSpPr>
          <p:nvPr/>
        </p:nvSpPr>
        <p:spPr bwMode="auto">
          <a:xfrm>
            <a:off x="5726113" y="2057400"/>
            <a:ext cx="0" cy="3840163"/>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Line 6"/>
          <p:cNvSpPr>
            <a:spLocks noChangeShapeType="1"/>
          </p:cNvSpPr>
          <p:nvPr/>
        </p:nvSpPr>
        <p:spPr bwMode="auto">
          <a:xfrm flipH="1">
            <a:off x="6640513" y="2057400"/>
            <a:ext cx="17462" cy="3840163"/>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423" name="Line 7"/>
          <p:cNvSpPr>
            <a:spLocks noChangeShapeType="1"/>
          </p:cNvSpPr>
          <p:nvPr/>
        </p:nvSpPr>
        <p:spPr bwMode="auto">
          <a:xfrm>
            <a:off x="7739063" y="2057400"/>
            <a:ext cx="33337" cy="3840163"/>
          </a:xfrm>
          <a:prstGeom prst="line">
            <a:avLst/>
          </a:prstGeom>
          <a:noFill/>
          <a:ln w="1905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4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3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3" grpId="0" animBg="1"/>
      <p:bldP spid="133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mtClean="0">
                <a:latin typeface="Arial" charset="0"/>
              </a:rPr>
              <a:t>Matrix </a:t>
            </a:r>
            <a:r>
              <a:rPr lang="en-US">
                <a:latin typeface="Arial" charset="0"/>
              </a:rPr>
              <a:t>has structure</a:t>
            </a:r>
          </a:p>
        </p:txBody>
      </p:sp>
      <p:pic>
        <p:nvPicPr>
          <p:cNvPr id="19459" name="Picture 4" descr="c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1950" y="2148548"/>
            <a:ext cx="2195513"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matrix"/>
          <p:cNvPicPr>
            <a:picLocks noChangeAspect="1" noChangeArrowheads="1"/>
          </p:cNvPicPr>
          <p:nvPr/>
        </p:nvPicPr>
        <p:blipFill>
          <a:blip r:embed="rId4" cstate="email">
            <a:lum bright="32000" contrast="44000"/>
            <a:extLst>
              <a:ext uri="{28A0092B-C50C-407E-A947-70E740481C1C}">
                <a14:useLocalDpi xmlns:a14="http://schemas.microsoft.com/office/drawing/2010/main" val="0"/>
              </a:ext>
            </a:extLst>
          </a:blip>
          <a:srcRect/>
          <a:stretch>
            <a:fillRect/>
          </a:stretch>
        </p:blipFill>
        <p:spPr bwMode="auto">
          <a:xfrm>
            <a:off x="4754878" y="1965976"/>
            <a:ext cx="3008312"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7"/>
          <p:cNvSpPr txBox="1">
            <a:spLocks noChangeArrowheads="1"/>
          </p:cNvSpPr>
          <p:nvPr/>
        </p:nvSpPr>
        <p:spPr bwMode="auto">
          <a:xfrm>
            <a:off x="1005238" y="4617111"/>
            <a:ext cx="2835275"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a:cs typeface="+mn-cs"/>
              </a:rPr>
              <a:t>A simple scene</a:t>
            </a:r>
          </a:p>
          <a:p>
            <a:pPr algn="ctr">
              <a:spcBef>
                <a:spcPct val="50000"/>
              </a:spcBef>
              <a:defRPr/>
            </a:pPr>
            <a:r>
              <a:rPr lang="en-US" sz="2400">
                <a:cs typeface="+mn-cs"/>
              </a:rPr>
              <a:t>30 x 30 image</a:t>
            </a:r>
          </a:p>
        </p:txBody>
      </p:sp>
      <p:sp>
        <p:nvSpPr>
          <p:cNvPr id="16392" name="Text Box 8"/>
          <p:cNvSpPr txBox="1">
            <a:spLocks noChangeArrowheads="1"/>
          </p:cNvSpPr>
          <p:nvPr/>
        </p:nvSpPr>
        <p:spPr bwMode="auto">
          <a:xfrm>
            <a:off x="4754878" y="5623576"/>
            <a:ext cx="3109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a:cs typeface="+mn-cs"/>
              </a:rPr>
              <a:t>The matrix</a:t>
            </a:r>
          </a:p>
        </p:txBody>
      </p:sp>
      <p:sp>
        <p:nvSpPr>
          <p:cNvPr id="16393" name="Text Box 9"/>
          <p:cNvSpPr txBox="1">
            <a:spLocks noChangeArrowheads="1"/>
          </p:cNvSpPr>
          <p:nvPr/>
        </p:nvSpPr>
        <p:spPr bwMode="auto">
          <a:xfrm>
            <a:off x="5486715" y="1416701"/>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a:cs typeface="+mn-cs"/>
              </a:rPr>
              <a:t>643 lights</a:t>
            </a:r>
          </a:p>
        </p:txBody>
      </p:sp>
      <p:sp>
        <p:nvSpPr>
          <p:cNvPr id="16394" name="Text Box 10"/>
          <p:cNvSpPr txBox="1">
            <a:spLocks noChangeArrowheads="1"/>
          </p:cNvSpPr>
          <p:nvPr/>
        </p:nvSpPr>
        <p:spPr bwMode="auto">
          <a:xfrm rot="16200000">
            <a:off x="3431697" y="3473307"/>
            <a:ext cx="2011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a:cs typeface="+mn-cs"/>
              </a:rPr>
              <a:t>900 pixels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en-US">
                <a:latin typeface="Arial" charset="0"/>
              </a:rPr>
              <a:t>Low Rank Assumption Violation</a:t>
            </a:r>
          </a:p>
        </p:txBody>
      </p:sp>
      <p:sp>
        <p:nvSpPr>
          <p:cNvPr id="21506" name="Content Placeholder 2"/>
          <p:cNvSpPr>
            <a:spLocks noGrp="1"/>
          </p:cNvSpPr>
          <p:nvPr>
            <p:ph idx="4294967295"/>
          </p:nvPr>
        </p:nvSpPr>
        <p:spPr/>
        <p:txBody>
          <a:bodyPr/>
          <a:lstStyle/>
          <a:p>
            <a:pPr eaLnBrk="1" hangingPunct="1"/>
            <a:r>
              <a:rPr lang="en-US" sz="2800">
                <a:latin typeface="Arial" charset="0"/>
              </a:rPr>
              <a:t>Bad case: lights with very local contribution</a:t>
            </a:r>
          </a:p>
          <a:p>
            <a:pPr eaLnBrk="1" hangingPunct="1"/>
            <a:endParaRPr lang="en-US" sz="2800">
              <a:latin typeface="Arial" charset="0"/>
            </a:endParaRPr>
          </a:p>
        </p:txBody>
      </p:sp>
      <p:sp>
        <p:nvSpPr>
          <p:cNvPr id="113668" name="Line 4"/>
          <p:cNvSpPr>
            <a:spLocks noChangeShapeType="1"/>
          </p:cNvSpPr>
          <p:nvPr/>
        </p:nvSpPr>
        <p:spPr bwMode="auto">
          <a:xfrm>
            <a:off x="549275" y="5440363"/>
            <a:ext cx="7862888"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21508" name="Picture 5" descr="j039116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3202890">
            <a:off x="1440657" y="2766219"/>
            <a:ext cx="109696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j039116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3202890">
            <a:off x="2826544" y="2766219"/>
            <a:ext cx="109696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descr="j039116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3202890">
            <a:off x="6744494" y="2766219"/>
            <a:ext cx="109696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descr="j039116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3202890">
            <a:off x="4210844" y="2766219"/>
            <a:ext cx="109696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3" name="Text Box 9"/>
          <p:cNvSpPr txBox="1">
            <a:spLocks noChangeArrowheads="1"/>
          </p:cNvSpPr>
          <p:nvPr/>
        </p:nvSpPr>
        <p:spPr bwMode="auto">
          <a:xfrm>
            <a:off x="5432425" y="2963863"/>
            <a:ext cx="11890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6000">
                <a:cs typeface="+mn-cs"/>
              </a:rPr>
              <a:t>…</a:t>
            </a:r>
          </a:p>
        </p:txBody>
      </p:sp>
      <p:sp>
        <p:nvSpPr>
          <p:cNvPr id="113674" name="Line 10"/>
          <p:cNvSpPr>
            <a:spLocks noChangeShapeType="1"/>
          </p:cNvSpPr>
          <p:nvPr/>
        </p:nvSpPr>
        <p:spPr bwMode="auto">
          <a:xfrm flipH="1">
            <a:off x="1144588" y="3794125"/>
            <a:ext cx="457200" cy="155575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3675" name="Line 11"/>
          <p:cNvSpPr>
            <a:spLocks noChangeShapeType="1"/>
          </p:cNvSpPr>
          <p:nvPr/>
        </p:nvSpPr>
        <p:spPr bwMode="auto">
          <a:xfrm>
            <a:off x="2243138" y="3794125"/>
            <a:ext cx="182562" cy="155575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3676" name="Line 12"/>
          <p:cNvSpPr>
            <a:spLocks noChangeShapeType="1"/>
          </p:cNvSpPr>
          <p:nvPr/>
        </p:nvSpPr>
        <p:spPr bwMode="auto">
          <a:xfrm flipH="1">
            <a:off x="2516188" y="3794125"/>
            <a:ext cx="457200" cy="155575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3677" name="Line 13"/>
          <p:cNvSpPr>
            <a:spLocks noChangeShapeType="1"/>
          </p:cNvSpPr>
          <p:nvPr/>
        </p:nvSpPr>
        <p:spPr bwMode="auto">
          <a:xfrm>
            <a:off x="3614738" y="3794125"/>
            <a:ext cx="182562" cy="155575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3678" name="Line 14"/>
          <p:cNvSpPr>
            <a:spLocks noChangeShapeType="1"/>
          </p:cNvSpPr>
          <p:nvPr/>
        </p:nvSpPr>
        <p:spPr bwMode="auto">
          <a:xfrm flipH="1">
            <a:off x="3887788" y="3794125"/>
            <a:ext cx="457200" cy="155575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3679" name="Line 15"/>
          <p:cNvSpPr>
            <a:spLocks noChangeShapeType="1"/>
          </p:cNvSpPr>
          <p:nvPr/>
        </p:nvSpPr>
        <p:spPr bwMode="auto">
          <a:xfrm>
            <a:off x="4986338" y="3794125"/>
            <a:ext cx="182562" cy="155575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3680" name="Line 16"/>
          <p:cNvSpPr>
            <a:spLocks noChangeShapeType="1"/>
          </p:cNvSpPr>
          <p:nvPr/>
        </p:nvSpPr>
        <p:spPr bwMode="auto">
          <a:xfrm flipH="1">
            <a:off x="6446838" y="3794125"/>
            <a:ext cx="457200" cy="155575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3681" name="Line 17"/>
          <p:cNvSpPr>
            <a:spLocks noChangeShapeType="1"/>
          </p:cNvSpPr>
          <p:nvPr/>
        </p:nvSpPr>
        <p:spPr bwMode="auto">
          <a:xfrm>
            <a:off x="7545388" y="3794125"/>
            <a:ext cx="182562" cy="155575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3800" smtClean="0">
                <a:latin typeface="Arial" charset="0"/>
              </a:rPr>
              <a:t>Sampling </a:t>
            </a:r>
            <a:r>
              <a:rPr lang="en-US" sz="3800">
                <a:latin typeface="Arial" charset="0"/>
              </a:rPr>
              <a:t>Pattern Matters</a:t>
            </a:r>
          </a:p>
        </p:txBody>
      </p:sp>
      <p:sp>
        <p:nvSpPr>
          <p:cNvPr id="23554" name="Rectangle 5"/>
          <p:cNvSpPr>
            <a:spLocks noChangeArrowheads="1"/>
          </p:cNvSpPr>
          <p:nvPr/>
        </p:nvSpPr>
        <p:spPr bwMode="auto">
          <a:xfrm>
            <a:off x="3017838" y="2057400"/>
            <a:ext cx="3200400" cy="34750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7447" name="Group 39"/>
          <p:cNvGrpSpPr>
            <a:grpSpLocks/>
          </p:cNvGrpSpPr>
          <p:nvPr/>
        </p:nvGrpSpPr>
        <p:grpSpPr bwMode="auto">
          <a:xfrm>
            <a:off x="3108325" y="2149475"/>
            <a:ext cx="3108325" cy="3384550"/>
            <a:chOff x="3456" y="1122"/>
            <a:chExt cx="1958" cy="2132"/>
          </a:xfrm>
        </p:grpSpPr>
        <p:sp>
          <p:nvSpPr>
            <p:cNvPr id="23579" name="Line 9"/>
            <p:cNvSpPr>
              <a:spLocks noChangeShapeType="1"/>
            </p:cNvSpPr>
            <p:nvPr/>
          </p:nvSpPr>
          <p:spPr bwMode="auto">
            <a:xfrm>
              <a:off x="3974" y="1122"/>
              <a:ext cx="0" cy="2132"/>
            </a:xfrm>
            <a:prstGeom prst="line">
              <a:avLst/>
            </a:prstGeom>
            <a:noFill/>
            <a:ln w="10160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80" name="Line 10"/>
            <p:cNvSpPr>
              <a:spLocks noChangeShapeType="1"/>
            </p:cNvSpPr>
            <p:nvPr/>
          </p:nvSpPr>
          <p:spPr bwMode="auto">
            <a:xfrm>
              <a:off x="4608" y="1122"/>
              <a:ext cx="0" cy="2132"/>
            </a:xfrm>
            <a:prstGeom prst="line">
              <a:avLst/>
            </a:prstGeom>
            <a:noFill/>
            <a:ln w="10160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81" name="Line 11"/>
            <p:cNvSpPr>
              <a:spLocks noChangeShapeType="1"/>
            </p:cNvSpPr>
            <p:nvPr/>
          </p:nvSpPr>
          <p:spPr bwMode="auto">
            <a:xfrm>
              <a:off x="5126" y="1122"/>
              <a:ext cx="0" cy="2132"/>
            </a:xfrm>
            <a:prstGeom prst="line">
              <a:avLst/>
            </a:prstGeom>
            <a:noFill/>
            <a:ln w="10160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82" name="Line 12"/>
            <p:cNvSpPr>
              <a:spLocks noChangeShapeType="1"/>
            </p:cNvSpPr>
            <p:nvPr/>
          </p:nvSpPr>
          <p:spPr bwMode="auto">
            <a:xfrm rot="-5400000">
              <a:off x="4435" y="662"/>
              <a:ext cx="0" cy="1958"/>
            </a:xfrm>
            <a:prstGeom prst="line">
              <a:avLst/>
            </a:prstGeom>
            <a:noFill/>
            <a:ln w="10160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83" name="Line 13"/>
            <p:cNvSpPr>
              <a:spLocks noChangeShapeType="1"/>
            </p:cNvSpPr>
            <p:nvPr/>
          </p:nvSpPr>
          <p:spPr bwMode="auto">
            <a:xfrm rot="-5400000">
              <a:off x="4435" y="1411"/>
              <a:ext cx="0" cy="1958"/>
            </a:xfrm>
            <a:prstGeom prst="line">
              <a:avLst/>
            </a:prstGeom>
            <a:noFill/>
            <a:ln w="10160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84" name="Line 14"/>
            <p:cNvSpPr>
              <a:spLocks noChangeShapeType="1"/>
            </p:cNvSpPr>
            <p:nvPr/>
          </p:nvSpPr>
          <p:spPr bwMode="auto">
            <a:xfrm rot="-5400000">
              <a:off x="4435" y="1929"/>
              <a:ext cx="0" cy="1958"/>
            </a:xfrm>
            <a:prstGeom prst="line">
              <a:avLst/>
            </a:prstGeom>
            <a:noFill/>
            <a:ln w="10160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52" name="Text Box 44"/>
          <p:cNvSpPr txBox="1">
            <a:spLocks noChangeArrowheads="1"/>
          </p:cNvSpPr>
          <p:nvPr/>
        </p:nvSpPr>
        <p:spPr bwMode="auto">
          <a:xfrm>
            <a:off x="3746500" y="1508125"/>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a:cs typeface="+mn-cs"/>
              </a:rPr>
              <a:t>Lights</a:t>
            </a:r>
          </a:p>
        </p:txBody>
      </p:sp>
      <p:sp>
        <p:nvSpPr>
          <p:cNvPr id="17453" name="Text Box 45"/>
          <p:cNvSpPr txBox="1">
            <a:spLocks noChangeArrowheads="1"/>
          </p:cNvSpPr>
          <p:nvPr/>
        </p:nvSpPr>
        <p:spPr bwMode="auto">
          <a:xfrm rot="-5400000">
            <a:off x="1691482" y="3566319"/>
            <a:ext cx="2011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a:cs typeface="+mn-cs"/>
              </a:rPr>
              <a:t>Pixels</a:t>
            </a:r>
          </a:p>
        </p:txBody>
      </p:sp>
      <p:sp>
        <p:nvSpPr>
          <p:cNvPr id="17454" name="Text Box 46"/>
          <p:cNvSpPr txBox="1">
            <a:spLocks noChangeArrowheads="1"/>
          </p:cNvSpPr>
          <p:nvPr/>
        </p:nvSpPr>
        <p:spPr bwMode="auto">
          <a:xfrm>
            <a:off x="2103438" y="5715000"/>
            <a:ext cx="4937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cs typeface="+mn-cs"/>
              </a:rPr>
              <a:t>Point-to-point </a:t>
            </a:r>
            <a:r>
              <a:rPr lang="en-US" sz="2400" smtClean="0">
                <a:cs typeface="+mn-cs"/>
              </a:rPr>
              <a:t>visibility</a:t>
            </a:r>
            <a:r>
              <a:rPr lang="en-US" sz="2400">
                <a:cs typeface="+mn-cs"/>
              </a:rPr>
              <a:t>: Ray-tracing</a:t>
            </a:r>
          </a:p>
        </p:txBody>
      </p:sp>
      <p:sp>
        <p:nvSpPr>
          <p:cNvPr id="17455" name="Text Box 47"/>
          <p:cNvSpPr txBox="1">
            <a:spLocks noChangeArrowheads="1"/>
          </p:cNvSpPr>
          <p:nvPr/>
        </p:nvSpPr>
        <p:spPr bwMode="auto">
          <a:xfrm>
            <a:off x="1280196" y="6263609"/>
            <a:ext cx="6767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cs typeface="+mn-cs"/>
              </a:rPr>
              <a:t>Point-to-many-</a:t>
            </a:r>
            <a:r>
              <a:rPr lang="en-US" sz="2400" smtClean="0">
                <a:cs typeface="+mn-cs"/>
              </a:rPr>
              <a:t>points </a:t>
            </a:r>
            <a:r>
              <a:rPr lang="en-US" sz="2400">
                <a:cs typeface="+mn-cs"/>
              </a:rPr>
              <a:t>visibility: Shadow-mapping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4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745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7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4" grpId="0"/>
      <p:bldP spid="174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sz="4200">
                <a:latin typeface="Arial" charset="0"/>
              </a:rPr>
              <a:t>Row-Column </a:t>
            </a:r>
            <a:r>
              <a:rPr lang="en-US" sz="4200" smtClean="0">
                <a:latin typeface="Arial" charset="0"/>
              </a:rPr>
              <a:t>Shadow Duality</a:t>
            </a:r>
            <a:endParaRPr lang="en-US" sz="4200">
              <a:latin typeface="Arial" charset="0"/>
            </a:endParaRPr>
          </a:p>
        </p:txBody>
      </p:sp>
      <p:grpSp>
        <p:nvGrpSpPr>
          <p:cNvPr id="66562" name="Group 29"/>
          <p:cNvGrpSpPr>
            <a:grpSpLocks/>
          </p:cNvGrpSpPr>
          <p:nvPr/>
        </p:nvGrpSpPr>
        <p:grpSpPr bwMode="auto">
          <a:xfrm>
            <a:off x="274367" y="3246122"/>
            <a:ext cx="4206194" cy="2773653"/>
            <a:chOff x="231492" y="2195512"/>
            <a:chExt cx="8271158" cy="4811451"/>
          </a:xfrm>
        </p:grpSpPr>
        <p:sp>
          <p:nvSpPr>
            <p:cNvPr id="66580" name="Line 39"/>
            <p:cNvSpPr>
              <a:spLocks noChangeShapeType="1"/>
            </p:cNvSpPr>
            <p:nvPr/>
          </p:nvSpPr>
          <p:spPr bwMode="auto">
            <a:xfrm flipH="1">
              <a:off x="1095375" y="4938712"/>
              <a:ext cx="3382963" cy="182563"/>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6581" name="Line 40"/>
            <p:cNvSpPr>
              <a:spLocks noChangeShapeType="1"/>
            </p:cNvSpPr>
            <p:nvPr/>
          </p:nvSpPr>
          <p:spPr bwMode="auto">
            <a:xfrm flipH="1" flipV="1">
              <a:off x="1827213" y="3384550"/>
              <a:ext cx="2651125" cy="1554162"/>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6582" name="Line 41"/>
            <p:cNvSpPr>
              <a:spLocks noChangeShapeType="1"/>
            </p:cNvSpPr>
            <p:nvPr/>
          </p:nvSpPr>
          <p:spPr bwMode="auto">
            <a:xfrm flipH="1" flipV="1">
              <a:off x="4203700" y="2378075"/>
              <a:ext cx="274638" cy="2560637"/>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6583" name="Line 42"/>
            <p:cNvSpPr>
              <a:spLocks noChangeShapeType="1"/>
            </p:cNvSpPr>
            <p:nvPr/>
          </p:nvSpPr>
          <p:spPr bwMode="auto">
            <a:xfrm flipV="1">
              <a:off x="4478338" y="2927350"/>
              <a:ext cx="2103437" cy="2011362"/>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6584" name="Line 43"/>
            <p:cNvSpPr>
              <a:spLocks noChangeShapeType="1"/>
            </p:cNvSpPr>
            <p:nvPr/>
          </p:nvSpPr>
          <p:spPr bwMode="auto">
            <a:xfrm>
              <a:off x="4478338" y="4938712"/>
              <a:ext cx="3840162" cy="274638"/>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6585" name="AutoShape 11"/>
            <p:cNvSpPr>
              <a:spLocks noChangeArrowheads="1"/>
            </p:cNvSpPr>
            <p:nvPr/>
          </p:nvSpPr>
          <p:spPr bwMode="auto">
            <a:xfrm>
              <a:off x="3746500" y="3841750"/>
              <a:ext cx="1920875" cy="1828800"/>
            </a:xfrm>
            <a:prstGeom prst="cube">
              <a:avLst>
                <a:gd name="adj" fmla="val 25000"/>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86" name="AutoShape 12"/>
            <p:cNvSpPr>
              <a:spLocks noChangeAspect="1" noChangeArrowheads="1"/>
            </p:cNvSpPr>
            <p:nvPr/>
          </p:nvSpPr>
          <p:spPr bwMode="auto">
            <a:xfrm>
              <a:off x="4021138" y="4481512"/>
              <a:ext cx="914400" cy="914400"/>
            </a:xfrm>
            <a:prstGeom prst="sun">
              <a:avLst>
                <a:gd name="adj" fmla="val 33014"/>
              </a:avLst>
            </a:prstGeom>
            <a:solidFill>
              <a:srgbClr val="FFD72D"/>
            </a:solidFill>
            <a:ln w="9525">
              <a:solidFill>
                <a:schemeClr val="tx1"/>
              </a:solidFill>
              <a:miter lim="800000"/>
              <a:headEnd/>
              <a:tailEnd/>
            </a:ln>
          </p:spPr>
          <p:txBody>
            <a:bodyPr wrap="none" anchor="ctr"/>
            <a:lstStyle/>
            <a:p>
              <a:endParaRPr lang="en-US"/>
            </a:p>
          </p:txBody>
        </p:sp>
        <p:sp>
          <p:nvSpPr>
            <p:cNvPr id="66587" name="Text Box 13"/>
            <p:cNvSpPr txBox="1">
              <a:spLocks noChangeArrowheads="1"/>
            </p:cNvSpPr>
            <p:nvPr/>
          </p:nvSpPr>
          <p:spPr bwMode="auto">
            <a:xfrm>
              <a:off x="2743199" y="5759450"/>
              <a:ext cx="3382963" cy="124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t>Shadow map at light position</a:t>
              </a:r>
            </a:p>
          </p:txBody>
        </p:sp>
        <p:grpSp>
          <p:nvGrpSpPr>
            <p:cNvPr id="66588" name="Group 16"/>
            <p:cNvGrpSpPr>
              <a:grpSpLocks/>
            </p:cNvGrpSpPr>
            <p:nvPr/>
          </p:nvGrpSpPr>
          <p:grpSpPr bwMode="auto">
            <a:xfrm rot="7561154">
              <a:off x="821531" y="4847431"/>
              <a:ext cx="731838" cy="730250"/>
              <a:chOff x="403" y="2218"/>
              <a:chExt cx="461" cy="460"/>
            </a:xfrm>
          </p:grpSpPr>
          <p:sp>
            <p:nvSpPr>
              <p:cNvPr id="66603" name="Oval 14"/>
              <p:cNvSpPr>
                <a:spLocks noChangeArrowheads="1"/>
              </p:cNvSpPr>
              <p:nvPr/>
            </p:nvSpPr>
            <p:spPr bwMode="auto">
              <a:xfrm>
                <a:off x="403" y="2506"/>
                <a:ext cx="461" cy="172"/>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66604" name="Line 15"/>
              <p:cNvSpPr>
                <a:spLocks noChangeShapeType="1"/>
              </p:cNvSpPr>
              <p:nvPr/>
            </p:nvSpPr>
            <p:spPr bwMode="auto">
              <a:xfrm flipV="1">
                <a:off x="634" y="2218"/>
                <a:ext cx="0" cy="345"/>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6589" name="Group 17"/>
            <p:cNvGrpSpPr>
              <a:grpSpLocks/>
            </p:cNvGrpSpPr>
            <p:nvPr/>
          </p:nvGrpSpPr>
          <p:grpSpPr bwMode="auto">
            <a:xfrm rot="3128117">
              <a:off x="1645444" y="2926556"/>
              <a:ext cx="731838" cy="730250"/>
              <a:chOff x="403" y="2218"/>
              <a:chExt cx="461" cy="460"/>
            </a:xfrm>
          </p:grpSpPr>
          <p:sp>
            <p:nvSpPr>
              <p:cNvPr id="66601" name="Oval 18"/>
              <p:cNvSpPr>
                <a:spLocks noChangeArrowheads="1"/>
              </p:cNvSpPr>
              <p:nvPr/>
            </p:nvSpPr>
            <p:spPr bwMode="auto">
              <a:xfrm>
                <a:off x="403" y="2506"/>
                <a:ext cx="461" cy="172"/>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66602" name="Line 19"/>
              <p:cNvSpPr>
                <a:spLocks noChangeShapeType="1"/>
              </p:cNvSpPr>
              <p:nvPr/>
            </p:nvSpPr>
            <p:spPr bwMode="auto">
              <a:xfrm flipV="1">
                <a:off x="634" y="2218"/>
                <a:ext cx="0" cy="345"/>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6590" name="Group 20"/>
            <p:cNvGrpSpPr>
              <a:grpSpLocks/>
            </p:cNvGrpSpPr>
            <p:nvPr/>
          </p:nvGrpSpPr>
          <p:grpSpPr bwMode="auto">
            <a:xfrm rot="10634724">
              <a:off x="3838575" y="2195512"/>
              <a:ext cx="731838" cy="730250"/>
              <a:chOff x="403" y="2218"/>
              <a:chExt cx="461" cy="460"/>
            </a:xfrm>
          </p:grpSpPr>
          <p:sp>
            <p:nvSpPr>
              <p:cNvPr id="66599" name="Oval 21"/>
              <p:cNvSpPr>
                <a:spLocks noChangeArrowheads="1"/>
              </p:cNvSpPr>
              <p:nvPr/>
            </p:nvSpPr>
            <p:spPr bwMode="auto">
              <a:xfrm>
                <a:off x="403" y="2506"/>
                <a:ext cx="461" cy="172"/>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66600" name="Line 22"/>
              <p:cNvSpPr>
                <a:spLocks noChangeShapeType="1"/>
              </p:cNvSpPr>
              <p:nvPr/>
            </p:nvSpPr>
            <p:spPr bwMode="auto">
              <a:xfrm flipV="1">
                <a:off x="634" y="2218"/>
                <a:ext cx="0" cy="345"/>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6591" name="Group 23"/>
            <p:cNvGrpSpPr>
              <a:grpSpLocks/>
            </p:cNvGrpSpPr>
            <p:nvPr/>
          </p:nvGrpSpPr>
          <p:grpSpPr bwMode="auto">
            <a:xfrm rot="-8551916">
              <a:off x="6124575" y="2744787"/>
              <a:ext cx="731838" cy="730250"/>
              <a:chOff x="403" y="2218"/>
              <a:chExt cx="461" cy="460"/>
            </a:xfrm>
          </p:grpSpPr>
          <p:sp>
            <p:nvSpPr>
              <p:cNvPr id="66597" name="Oval 24"/>
              <p:cNvSpPr>
                <a:spLocks noChangeArrowheads="1"/>
              </p:cNvSpPr>
              <p:nvPr/>
            </p:nvSpPr>
            <p:spPr bwMode="auto">
              <a:xfrm>
                <a:off x="403" y="2506"/>
                <a:ext cx="461" cy="172"/>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66598" name="Line 25"/>
              <p:cNvSpPr>
                <a:spLocks noChangeShapeType="1"/>
              </p:cNvSpPr>
              <p:nvPr/>
            </p:nvSpPr>
            <p:spPr bwMode="auto">
              <a:xfrm flipV="1">
                <a:off x="634" y="2218"/>
                <a:ext cx="0" cy="345"/>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6592" name="Group 26"/>
            <p:cNvGrpSpPr>
              <a:grpSpLocks/>
            </p:cNvGrpSpPr>
            <p:nvPr/>
          </p:nvGrpSpPr>
          <p:grpSpPr bwMode="auto">
            <a:xfrm rot="-3119648">
              <a:off x="7771606" y="4755356"/>
              <a:ext cx="731838" cy="730250"/>
              <a:chOff x="403" y="2218"/>
              <a:chExt cx="461" cy="460"/>
            </a:xfrm>
          </p:grpSpPr>
          <p:sp>
            <p:nvSpPr>
              <p:cNvPr id="66595" name="Oval 27"/>
              <p:cNvSpPr>
                <a:spLocks noChangeArrowheads="1"/>
              </p:cNvSpPr>
              <p:nvPr/>
            </p:nvSpPr>
            <p:spPr bwMode="auto">
              <a:xfrm>
                <a:off x="403" y="2506"/>
                <a:ext cx="461" cy="172"/>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66596" name="Line 28"/>
              <p:cNvSpPr>
                <a:spLocks noChangeShapeType="1"/>
              </p:cNvSpPr>
              <p:nvPr/>
            </p:nvSpPr>
            <p:spPr bwMode="auto">
              <a:xfrm flipV="1">
                <a:off x="634" y="2218"/>
                <a:ext cx="0" cy="345"/>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6593" name="Text Box 44"/>
            <p:cNvSpPr txBox="1">
              <a:spLocks noChangeArrowheads="1"/>
            </p:cNvSpPr>
            <p:nvPr/>
          </p:nvSpPr>
          <p:spPr bwMode="auto">
            <a:xfrm>
              <a:off x="231492" y="6050438"/>
              <a:ext cx="2398354" cy="7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t>Surface samples</a:t>
              </a:r>
            </a:p>
          </p:txBody>
        </p:sp>
        <p:sp>
          <p:nvSpPr>
            <p:cNvPr id="66594" name="Line 45"/>
            <p:cNvSpPr>
              <a:spLocks noChangeShapeType="1"/>
            </p:cNvSpPr>
            <p:nvPr/>
          </p:nvSpPr>
          <p:spPr bwMode="auto">
            <a:xfrm flipV="1">
              <a:off x="1244287" y="5564916"/>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6563" name="Rectangle 3"/>
          <p:cNvSpPr>
            <a:spLocks noChangeArrowheads="1"/>
          </p:cNvSpPr>
          <p:nvPr/>
        </p:nvSpPr>
        <p:spPr bwMode="auto">
          <a:xfrm>
            <a:off x="274367" y="1234464"/>
            <a:ext cx="85042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marL="342900" indent="-342900" eaLnBrk="1" hangingPunct="1">
              <a:spcBef>
                <a:spcPct val="20000"/>
              </a:spcBef>
              <a:buClr>
                <a:srgbClr val="FF9900"/>
              </a:buClr>
              <a:buFont typeface="Times" charset="0"/>
              <a:buChar char="•"/>
            </a:pPr>
            <a:r>
              <a:rPr lang="en-US" sz="3200"/>
              <a:t>Columns: Regular Shadow Mapping</a:t>
            </a:r>
          </a:p>
          <a:p>
            <a:pPr marL="342900" indent="-342900">
              <a:spcBef>
                <a:spcPct val="20000"/>
              </a:spcBef>
              <a:buClr>
                <a:srgbClr val="FF9900"/>
              </a:buClr>
              <a:buFont typeface="Times" charset="0"/>
              <a:buChar char="•"/>
            </a:pPr>
            <a:r>
              <a:rPr lang="en-US" sz="3200"/>
              <a:t>Rows: Also Shadow Mapping!</a:t>
            </a:r>
          </a:p>
          <a:p>
            <a:pPr marL="342900" indent="-342900" eaLnBrk="1" hangingPunct="1">
              <a:spcBef>
                <a:spcPct val="20000"/>
              </a:spcBef>
              <a:buClr>
                <a:srgbClr val="FF9900"/>
              </a:buClr>
              <a:buFont typeface="Times" charset="0"/>
              <a:buChar char="•"/>
            </a:pPr>
            <a:endParaRPr lang="en-US" sz="3200"/>
          </a:p>
        </p:txBody>
      </p:sp>
      <p:grpSp>
        <p:nvGrpSpPr>
          <p:cNvPr id="66564" name="Group 30"/>
          <p:cNvGrpSpPr>
            <a:grpSpLocks/>
          </p:cNvGrpSpPr>
          <p:nvPr/>
        </p:nvGrpSpPr>
        <p:grpSpPr bwMode="auto">
          <a:xfrm>
            <a:off x="4876800" y="3276600"/>
            <a:ext cx="3810000" cy="2667000"/>
            <a:chOff x="1006475" y="2133600"/>
            <a:chExt cx="7223125" cy="4501307"/>
          </a:xfrm>
        </p:grpSpPr>
        <p:sp>
          <p:nvSpPr>
            <p:cNvPr id="66565" name="Line 33"/>
            <p:cNvSpPr>
              <a:spLocks noChangeShapeType="1"/>
            </p:cNvSpPr>
            <p:nvPr/>
          </p:nvSpPr>
          <p:spPr bwMode="auto">
            <a:xfrm flipH="1">
              <a:off x="1463675" y="4876800"/>
              <a:ext cx="2925763" cy="18415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6566" name="Line 34"/>
            <p:cNvSpPr>
              <a:spLocks noChangeShapeType="1"/>
            </p:cNvSpPr>
            <p:nvPr/>
          </p:nvSpPr>
          <p:spPr bwMode="auto">
            <a:xfrm flipH="1" flipV="1">
              <a:off x="2103438" y="3048000"/>
              <a:ext cx="2286000" cy="182880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6567" name="Line 35"/>
            <p:cNvSpPr>
              <a:spLocks noChangeShapeType="1"/>
            </p:cNvSpPr>
            <p:nvPr/>
          </p:nvSpPr>
          <p:spPr bwMode="auto">
            <a:xfrm flipV="1">
              <a:off x="4389438" y="2590800"/>
              <a:ext cx="274637" cy="228600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6568" name="Line 36"/>
            <p:cNvSpPr>
              <a:spLocks noChangeShapeType="1"/>
            </p:cNvSpPr>
            <p:nvPr/>
          </p:nvSpPr>
          <p:spPr bwMode="auto">
            <a:xfrm flipV="1">
              <a:off x="4389438" y="3414713"/>
              <a:ext cx="3109912" cy="1462087"/>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6569" name="Line 37"/>
            <p:cNvSpPr>
              <a:spLocks noChangeShapeType="1"/>
            </p:cNvSpPr>
            <p:nvPr/>
          </p:nvSpPr>
          <p:spPr bwMode="auto">
            <a:xfrm>
              <a:off x="4389438" y="4876800"/>
              <a:ext cx="3382962" cy="64135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6570" name="AutoShape 3"/>
            <p:cNvSpPr>
              <a:spLocks noChangeArrowheads="1"/>
            </p:cNvSpPr>
            <p:nvPr/>
          </p:nvSpPr>
          <p:spPr bwMode="auto">
            <a:xfrm>
              <a:off x="3657600" y="3597275"/>
              <a:ext cx="1920875" cy="1828800"/>
            </a:xfrm>
            <a:prstGeom prst="cube">
              <a:avLst>
                <a:gd name="adj" fmla="val 25000"/>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71" name="Text Box 5"/>
            <p:cNvSpPr txBox="1">
              <a:spLocks noChangeArrowheads="1"/>
            </p:cNvSpPr>
            <p:nvPr/>
          </p:nvSpPr>
          <p:spPr bwMode="auto">
            <a:xfrm>
              <a:off x="2835275" y="5608638"/>
              <a:ext cx="3292475" cy="102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t>Shadow map at sample position</a:t>
              </a:r>
            </a:p>
          </p:txBody>
        </p:sp>
        <p:grpSp>
          <p:nvGrpSpPr>
            <p:cNvPr id="66572" name="Group 21"/>
            <p:cNvGrpSpPr>
              <a:grpSpLocks/>
            </p:cNvGrpSpPr>
            <p:nvPr/>
          </p:nvGrpSpPr>
          <p:grpSpPr bwMode="auto">
            <a:xfrm>
              <a:off x="4024313" y="4329113"/>
              <a:ext cx="731837" cy="730250"/>
              <a:chOff x="403" y="2218"/>
              <a:chExt cx="461" cy="460"/>
            </a:xfrm>
          </p:grpSpPr>
          <p:sp>
            <p:nvSpPr>
              <p:cNvPr id="66578" name="Oval 22"/>
              <p:cNvSpPr>
                <a:spLocks noChangeArrowheads="1"/>
              </p:cNvSpPr>
              <p:nvPr/>
            </p:nvSpPr>
            <p:spPr bwMode="auto">
              <a:xfrm>
                <a:off x="403" y="2506"/>
                <a:ext cx="461" cy="172"/>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66579" name="Line 23"/>
              <p:cNvSpPr>
                <a:spLocks noChangeShapeType="1"/>
              </p:cNvSpPr>
              <p:nvPr/>
            </p:nvSpPr>
            <p:spPr bwMode="auto">
              <a:xfrm flipV="1">
                <a:off x="634" y="2218"/>
                <a:ext cx="0" cy="345"/>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6573" name="AutoShape 27"/>
            <p:cNvSpPr>
              <a:spLocks noChangeAspect="1" noChangeArrowheads="1"/>
            </p:cNvSpPr>
            <p:nvPr/>
          </p:nvSpPr>
          <p:spPr bwMode="auto">
            <a:xfrm>
              <a:off x="1006475" y="4603750"/>
              <a:ext cx="914400" cy="914400"/>
            </a:xfrm>
            <a:prstGeom prst="sun">
              <a:avLst>
                <a:gd name="adj" fmla="val 33014"/>
              </a:avLst>
            </a:prstGeom>
            <a:solidFill>
              <a:srgbClr val="FFD72D"/>
            </a:solidFill>
            <a:ln w="9525">
              <a:solidFill>
                <a:schemeClr val="tx1"/>
              </a:solidFill>
              <a:miter lim="800000"/>
              <a:headEnd/>
              <a:tailEnd/>
            </a:ln>
          </p:spPr>
          <p:txBody>
            <a:bodyPr wrap="none" anchor="ctr"/>
            <a:lstStyle/>
            <a:p>
              <a:endParaRPr lang="en-US"/>
            </a:p>
          </p:txBody>
        </p:sp>
        <p:sp>
          <p:nvSpPr>
            <p:cNvPr id="66574" name="AutoShape 28"/>
            <p:cNvSpPr>
              <a:spLocks noChangeAspect="1" noChangeArrowheads="1"/>
            </p:cNvSpPr>
            <p:nvPr/>
          </p:nvSpPr>
          <p:spPr bwMode="auto">
            <a:xfrm>
              <a:off x="1646238" y="2590800"/>
              <a:ext cx="914400" cy="914400"/>
            </a:xfrm>
            <a:prstGeom prst="sun">
              <a:avLst>
                <a:gd name="adj" fmla="val 33014"/>
              </a:avLst>
            </a:prstGeom>
            <a:solidFill>
              <a:srgbClr val="FFD72D"/>
            </a:solidFill>
            <a:ln w="9525">
              <a:solidFill>
                <a:schemeClr val="tx1"/>
              </a:solidFill>
              <a:miter lim="800000"/>
              <a:headEnd/>
              <a:tailEnd/>
            </a:ln>
          </p:spPr>
          <p:txBody>
            <a:bodyPr wrap="none" anchor="ctr"/>
            <a:lstStyle/>
            <a:p>
              <a:endParaRPr lang="en-US"/>
            </a:p>
          </p:txBody>
        </p:sp>
        <p:sp>
          <p:nvSpPr>
            <p:cNvPr id="66575" name="AutoShape 29"/>
            <p:cNvSpPr>
              <a:spLocks noChangeAspect="1" noChangeArrowheads="1"/>
            </p:cNvSpPr>
            <p:nvPr/>
          </p:nvSpPr>
          <p:spPr bwMode="auto">
            <a:xfrm>
              <a:off x="4206875" y="2133600"/>
              <a:ext cx="914400" cy="914400"/>
            </a:xfrm>
            <a:prstGeom prst="sun">
              <a:avLst>
                <a:gd name="adj" fmla="val 33014"/>
              </a:avLst>
            </a:prstGeom>
            <a:solidFill>
              <a:srgbClr val="FFD72D"/>
            </a:solidFill>
            <a:ln w="9525">
              <a:solidFill>
                <a:schemeClr val="tx1"/>
              </a:solidFill>
              <a:miter lim="800000"/>
              <a:headEnd/>
              <a:tailEnd/>
            </a:ln>
          </p:spPr>
          <p:txBody>
            <a:bodyPr wrap="none" anchor="ctr"/>
            <a:lstStyle/>
            <a:p>
              <a:endParaRPr lang="en-US"/>
            </a:p>
          </p:txBody>
        </p:sp>
        <p:sp>
          <p:nvSpPr>
            <p:cNvPr id="66576" name="AutoShape 30"/>
            <p:cNvSpPr>
              <a:spLocks noChangeAspect="1" noChangeArrowheads="1"/>
            </p:cNvSpPr>
            <p:nvPr/>
          </p:nvSpPr>
          <p:spPr bwMode="auto">
            <a:xfrm>
              <a:off x="7042150" y="2957513"/>
              <a:ext cx="914400" cy="914400"/>
            </a:xfrm>
            <a:prstGeom prst="sun">
              <a:avLst>
                <a:gd name="adj" fmla="val 33014"/>
              </a:avLst>
            </a:prstGeom>
            <a:solidFill>
              <a:srgbClr val="FFD72D"/>
            </a:solidFill>
            <a:ln w="9525">
              <a:solidFill>
                <a:schemeClr val="tx1"/>
              </a:solidFill>
              <a:miter lim="800000"/>
              <a:headEnd/>
              <a:tailEnd/>
            </a:ln>
          </p:spPr>
          <p:txBody>
            <a:bodyPr wrap="none" anchor="ctr"/>
            <a:lstStyle/>
            <a:p>
              <a:endParaRPr lang="en-US"/>
            </a:p>
          </p:txBody>
        </p:sp>
        <p:sp>
          <p:nvSpPr>
            <p:cNvPr id="66577" name="AutoShape 31"/>
            <p:cNvSpPr>
              <a:spLocks noChangeAspect="1" noChangeArrowheads="1"/>
            </p:cNvSpPr>
            <p:nvPr/>
          </p:nvSpPr>
          <p:spPr bwMode="auto">
            <a:xfrm>
              <a:off x="7315200" y="5060950"/>
              <a:ext cx="914400" cy="914400"/>
            </a:xfrm>
            <a:prstGeom prst="sun">
              <a:avLst>
                <a:gd name="adj" fmla="val 33014"/>
              </a:avLst>
            </a:prstGeom>
            <a:solidFill>
              <a:srgbClr val="FFD72D"/>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atin typeface="Arial" charset="0"/>
              </a:rPr>
              <a:t>Exploration and Exploitation</a:t>
            </a:r>
          </a:p>
        </p:txBody>
      </p:sp>
      <p:grpSp>
        <p:nvGrpSpPr>
          <p:cNvPr id="25602" name="Group 23"/>
          <p:cNvGrpSpPr>
            <a:grpSpLocks/>
          </p:cNvGrpSpPr>
          <p:nvPr/>
        </p:nvGrpSpPr>
        <p:grpSpPr bwMode="auto">
          <a:xfrm>
            <a:off x="365125" y="1784350"/>
            <a:ext cx="1819275" cy="2468563"/>
            <a:chOff x="173" y="1354"/>
            <a:chExt cx="1146" cy="1555"/>
          </a:xfrm>
        </p:grpSpPr>
        <p:sp>
          <p:nvSpPr>
            <p:cNvPr id="25622" name="Rectangle 5"/>
            <p:cNvSpPr>
              <a:spLocks noChangeArrowheads="1"/>
            </p:cNvSpPr>
            <p:nvPr/>
          </p:nvSpPr>
          <p:spPr bwMode="auto">
            <a:xfrm>
              <a:off x="173" y="1532"/>
              <a:ext cx="1145" cy="44"/>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5623" name="Rectangle 6"/>
            <p:cNvSpPr>
              <a:spLocks noChangeArrowheads="1"/>
            </p:cNvSpPr>
            <p:nvPr/>
          </p:nvSpPr>
          <p:spPr bwMode="auto">
            <a:xfrm>
              <a:off x="173" y="1799"/>
              <a:ext cx="1145" cy="44"/>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5624" name="Rectangle 7"/>
            <p:cNvSpPr>
              <a:spLocks noChangeArrowheads="1"/>
            </p:cNvSpPr>
            <p:nvPr/>
          </p:nvSpPr>
          <p:spPr bwMode="auto">
            <a:xfrm>
              <a:off x="173" y="2287"/>
              <a:ext cx="1145" cy="45"/>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5625" name="Rectangle 8"/>
            <p:cNvSpPr>
              <a:spLocks noChangeArrowheads="1"/>
            </p:cNvSpPr>
            <p:nvPr/>
          </p:nvSpPr>
          <p:spPr bwMode="auto">
            <a:xfrm>
              <a:off x="173" y="2598"/>
              <a:ext cx="1145" cy="45"/>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5626" name="Rectangle 9"/>
            <p:cNvSpPr>
              <a:spLocks noChangeArrowheads="1"/>
            </p:cNvSpPr>
            <p:nvPr/>
          </p:nvSpPr>
          <p:spPr bwMode="auto">
            <a:xfrm>
              <a:off x="173" y="2687"/>
              <a:ext cx="1145" cy="45"/>
            </a:xfrm>
            <a:prstGeom prst="rect">
              <a:avLst/>
            </a:prstGeom>
            <a:solidFill>
              <a:schemeClr val="accent1"/>
            </a:solidFill>
            <a:ln w="9525">
              <a:solidFill>
                <a:srgbClr val="C0C0C0"/>
              </a:solidFill>
              <a:miter lim="800000"/>
              <a:headEnd/>
              <a:tailEnd/>
            </a:ln>
          </p:spPr>
          <p:txBody>
            <a:bodyPr wrap="none" anchor="ctr"/>
            <a:lstStyle/>
            <a:p>
              <a:endParaRPr lang="en-US"/>
            </a:p>
          </p:txBody>
        </p:sp>
        <p:sp>
          <p:nvSpPr>
            <p:cNvPr id="25627" name="Rectangle 10"/>
            <p:cNvSpPr>
              <a:spLocks noChangeArrowheads="1"/>
            </p:cNvSpPr>
            <p:nvPr/>
          </p:nvSpPr>
          <p:spPr bwMode="auto">
            <a:xfrm>
              <a:off x="173" y="1354"/>
              <a:ext cx="1146" cy="155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9461" name="Line 11"/>
          <p:cNvSpPr>
            <a:spLocks noChangeShapeType="1"/>
          </p:cNvSpPr>
          <p:nvPr/>
        </p:nvSpPr>
        <p:spPr bwMode="auto">
          <a:xfrm>
            <a:off x="2314575" y="3019425"/>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9462" name="Group 30"/>
          <p:cNvGrpSpPr>
            <a:grpSpLocks/>
          </p:cNvGrpSpPr>
          <p:nvPr/>
        </p:nvGrpSpPr>
        <p:grpSpPr bwMode="auto">
          <a:xfrm>
            <a:off x="4625975" y="1784350"/>
            <a:ext cx="1785938" cy="2470150"/>
            <a:chOff x="2934" y="1008"/>
            <a:chExt cx="1125" cy="1556"/>
          </a:xfrm>
        </p:grpSpPr>
        <p:sp>
          <p:nvSpPr>
            <p:cNvPr id="25616" name="Rectangle 12"/>
            <p:cNvSpPr>
              <a:spLocks noChangeArrowheads="1"/>
            </p:cNvSpPr>
            <p:nvPr/>
          </p:nvSpPr>
          <p:spPr bwMode="auto">
            <a:xfrm>
              <a:off x="2934" y="1008"/>
              <a:ext cx="1125" cy="15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7" name="Rectangle 13"/>
            <p:cNvSpPr>
              <a:spLocks noChangeArrowheads="1"/>
            </p:cNvSpPr>
            <p:nvPr/>
          </p:nvSpPr>
          <p:spPr bwMode="auto">
            <a:xfrm>
              <a:off x="3053" y="1008"/>
              <a:ext cx="37" cy="1556"/>
            </a:xfrm>
            <a:prstGeom prst="rect">
              <a:avLst/>
            </a:prstGeom>
            <a:solidFill>
              <a:srgbClr val="00FF00"/>
            </a:solidFill>
            <a:ln w="9525">
              <a:solidFill>
                <a:srgbClr val="C0C0C0"/>
              </a:solidFill>
              <a:miter lim="800000"/>
              <a:headEnd/>
              <a:tailEnd/>
            </a:ln>
          </p:spPr>
          <p:txBody>
            <a:bodyPr wrap="none" anchor="ctr"/>
            <a:lstStyle/>
            <a:p>
              <a:endParaRPr lang="en-US"/>
            </a:p>
          </p:txBody>
        </p:sp>
        <p:sp>
          <p:nvSpPr>
            <p:cNvPr id="25618" name="Rectangle 14"/>
            <p:cNvSpPr>
              <a:spLocks noChangeArrowheads="1"/>
            </p:cNvSpPr>
            <p:nvPr/>
          </p:nvSpPr>
          <p:spPr bwMode="auto">
            <a:xfrm>
              <a:off x="3348" y="1008"/>
              <a:ext cx="36" cy="1556"/>
            </a:xfrm>
            <a:prstGeom prst="rect">
              <a:avLst/>
            </a:prstGeom>
            <a:solidFill>
              <a:srgbClr val="00FF00"/>
            </a:solidFill>
            <a:ln w="9525">
              <a:solidFill>
                <a:srgbClr val="C0C0C0"/>
              </a:solidFill>
              <a:miter lim="800000"/>
              <a:headEnd/>
              <a:tailEnd/>
            </a:ln>
          </p:spPr>
          <p:txBody>
            <a:bodyPr wrap="none" anchor="ctr"/>
            <a:lstStyle/>
            <a:p>
              <a:endParaRPr lang="en-US"/>
            </a:p>
          </p:txBody>
        </p:sp>
        <p:sp>
          <p:nvSpPr>
            <p:cNvPr id="25619" name="Rectangle 15"/>
            <p:cNvSpPr>
              <a:spLocks noChangeArrowheads="1"/>
            </p:cNvSpPr>
            <p:nvPr/>
          </p:nvSpPr>
          <p:spPr bwMode="auto">
            <a:xfrm>
              <a:off x="3456" y="1008"/>
              <a:ext cx="36" cy="1556"/>
            </a:xfrm>
            <a:prstGeom prst="rect">
              <a:avLst/>
            </a:prstGeom>
            <a:solidFill>
              <a:srgbClr val="00FF00"/>
            </a:solidFill>
            <a:ln w="9525">
              <a:solidFill>
                <a:srgbClr val="C0C0C0"/>
              </a:solidFill>
              <a:miter lim="800000"/>
              <a:headEnd/>
              <a:tailEnd/>
            </a:ln>
          </p:spPr>
          <p:txBody>
            <a:bodyPr wrap="none" anchor="ctr"/>
            <a:lstStyle/>
            <a:p>
              <a:endParaRPr lang="en-US"/>
            </a:p>
          </p:txBody>
        </p:sp>
        <p:sp>
          <p:nvSpPr>
            <p:cNvPr id="25620" name="Rectangle 16"/>
            <p:cNvSpPr>
              <a:spLocks noChangeArrowheads="1"/>
            </p:cNvSpPr>
            <p:nvPr/>
          </p:nvSpPr>
          <p:spPr bwMode="auto">
            <a:xfrm>
              <a:off x="3744" y="1008"/>
              <a:ext cx="36" cy="1556"/>
            </a:xfrm>
            <a:prstGeom prst="rect">
              <a:avLst/>
            </a:prstGeom>
            <a:solidFill>
              <a:srgbClr val="00FF00"/>
            </a:solidFill>
            <a:ln w="9525">
              <a:solidFill>
                <a:srgbClr val="C0C0C0"/>
              </a:solidFill>
              <a:miter lim="800000"/>
              <a:headEnd/>
              <a:tailEnd/>
            </a:ln>
          </p:spPr>
          <p:txBody>
            <a:bodyPr wrap="none" anchor="ctr"/>
            <a:lstStyle/>
            <a:p>
              <a:endParaRPr lang="en-US"/>
            </a:p>
          </p:txBody>
        </p:sp>
        <p:sp>
          <p:nvSpPr>
            <p:cNvPr id="25621" name="Rectangle 17"/>
            <p:cNvSpPr>
              <a:spLocks noChangeArrowheads="1"/>
            </p:cNvSpPr>
            <p:nvPr/>
          </p:nvSpPr>
          <p:spPr bwMode="auto">
            <a:xfrm>
              <a:off x="3917" y="1008"/>
              <a:ext cx="36" cy="1556"/>
            </a:xfrm>
            <a:prstGeom prst="rect">
              <a:avLst/>
            </a:prstGeom>
            <a:solidFill>
              <a:srgbClr val="00FF00"/>
            </a:solidFill>
            <a:ln w="9525">
              <a:solidFill>
                <a:srgbClr val="C0C0C0"/>
              </a:solidFill>
              <a:miter lim="800000"/>
              <a:headEnd/>
              <a:tailEnd/>
            </a:ln>
          </p:spPr>
          <p:txBody>
            <a:bodyPr wrap="none" anchor="ctr"/>
            <a:lstStyle/>
            <a:p>
              <a:endParaRPr lang="en-US"/>
            </a:p>
          </p:txBody>
        </p:sp>
      </p:grpSp>
      <p:sp>
        <p:nvSpPr>
          <p:cNvPr id="19463" name="Rectangle 19"/>
          <p:cNvSpPr>
            <a:spLocks noChangeArrowheads="1"/>
          </p:cNvSpPr>
          <p:nvPr/>
        </p:nvSpPr>
        <p:spPr bwMode="auto">
          <a:xfrm>
            <a:off x="2901950" y="2516188"/>
            <a:ext cx="1006475" cy="10048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4" name="Line 20"/>
          <p:cNvSpPr>
            <a:spLocks noChangeShapeType="1"/>
          </p:cNvSpPr>
          <p:nvPr/>
        </p:nvSpPr>
        <p:spPr bwMode="auto">
          <a:xfrm>
            <a:off x="4038600" y="3019425"/>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5" name="Line 21"/>
          <p:cNvSpPr>
            <a:spLocks noChangeShapeType="1"/>
          </p:cNvSpPr>
          <p:nvPr/>
        </p:nvSpPr>
        <p:spPr bwMode="auto">
          <a:xfrm>
            <a:off x="6542088" y="3019425"/>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9466" name="Picture 22" descr="temple-300-900-16-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31050" y="2368550"/>
            <a:ext cx="1738313"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25"/>
          <p:cNvSpPr txBox="1">
            <a:spLocks noChangeArrowheads="1"/>
          </p:cNvSpPr>
          <p:nvPr/>
        </p:nvSpPr>
        <p:spPr bwMode="auto">
          <a:xfrm>
            <a:off x="0" y="4846638"/>
            <a:ext cx="2378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200"/>
              <a:t>compute rows (explore)</a:t>
            </a:r>
          </a:p>
        </p:txBody>
      </p:sp>
      <p:sp>
        <p:nvSpPr>
          <p:cNvPr id="19468" name="Text Box 26"/>
          <p:cNvSpPr txBox="1">
            <a:spLocks noChangeArrowheads="1"/>
          </p:cNvSpPr>
          <p:nvPr/>
        </p:nvSpPr>
        <p:spPr bwMode="auto">
          <a:xfrm>
            <a:off x="4479925" y="4846638"/>
            <a:ext cx="2468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200"/>
              <a:t>compute columns (exploit)</a:t>
            </a:r>
          </a:p>
        </p:txBody>
      </p:sp>
      <p:sp>
        <p:nvSpPr>
          <p:cNvPr id="19469" name="Text Box 27"/>
          <p:cNvSpPr txBox="1">
            <a:spLocks noChangeArrowheads="1"/>
          </p:cNvSpPr>
          <p:nvPr/>
        </p:nvSpPr>
        <p:spPr bwMode="auto">
          <a:xfrm>
            <a:off x="7132638" y="4846638"/>
            <a:ext cx="1646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200"/>
              <a:t>weighted sum</a:t>
            </a:r>
          </a:p>
        </p:txBody>
      </p:sp>
      <p:sp>
        <p:nvSpPr>
          <p:cNvPr id="19470" name="Text Box 28"/>
          <p:cNvSpPr txBox="1">
            <a:spLocks noChangeArrowheads="1"/>
          </p:cNvSpPr>
          <p:nvPr/>
        </p:nvSpPr>
        <p:spPr bwMode="auto">
          <a:xfrm>
            <a:off x="3097213" y="2508250"/>
            <a:ext cx="7318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6000"/>
              <a:t>?</a:t>
            </a:r>
          </a:p>
        </p:txBody>
      </p:sp>
      <p:sp>
        <p:nvSpPr>
          <p:cNvPr id="19485" name="Text Box 29"/>
          <p:cNvSpPr txBox="1">
            <a:spLocks noChangeArrowheads="1"/>
          </p:cNvSpPr>
          <p:nvPr/>
        </p:nvSpPr>
        <p:spPr bwMode="auto">
          <a:xfrm>
            <a:off x="2103147" y="4709146"/>
            <a:ext cx="24685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solidFill>
                  <a:srgbClr val="FFFD49"/>
                </a:solidFill>
              </a:rPr>
              <a:t>how to choose </a:t>
            </a:r>
            <a:r>
              <a:rPr lang="en-US" smtClean="0">
                <a:solidFill>
                  <a:srgbClr val="FFFD49"/>
                </a:solidFill>
              </a:rPr>
              <a:t>columns </a:t>
            </a:r>
            <a:r>
              <a:rPr lang="en-US">
                <a:solidFill>
                  <a:srgbClr val="FFFD49"/>
                </a:solidFill>
              </a:rPr>
              <a:t>and weights?</a:t>
            </a:r>
          </a:p>
        </p:txBody>
      </p:sp>
      <p:sp>
        <p:nvSpPr>
          <p:cNvPr id="19486" name="Line 24"/>
          <p:cNvSpPr>
            <a:spLocks noChangeShapeType="1"/>
          </p:cNvSpPr>
          <p:nvPr/>
        </p:nvSpPr>
        <p:spPr bwMode="auto">
          <a:xfrm flipV="1">
            <a:off x="3382963" y="3703638"/>
            <a:ext cx="0" cy="731837"/>
          </a:xfrm>
          <a:prstGeom prst="line">
            <a:avLst/>
          </a:prstGeom>
          <a:noFill/>
          <a:ln w="508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6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19463" grpId="0" animBg="1"/>
      <p:bldP spid="19464" grpId="0" animBg="1"/>
      <p:bldP spid="19465" grpId="0" animBg="1"/>
      <p:bldP spid="19468" grpId="0"/>
      <p:bldP spid="19469" grpId="0"/>
      <p:bldP spid="19470" grpId="0"/>
      <p:bldP spid="19485" grpId="0"/>
      <p:bldP spid="19486" grpId="0" animBg="1"/>
    </p:bld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14749</TotalTime>
  <Words>3508</Words>
  <Application>Microsoft Office PowerPoint</Application>
  <PresentationFormat>On-screen Show (4:3)</PresentationFormat>
  <Paragraphs>370</Paragraphs>
  <Slides>33</Slides>
  <Notes>33</Notes>
  <HiddenSlides>0</HiddenSlides>
  <MMClips>2</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Scalability with many lights II (row-column sampling, visibity clustering)</vt:lpstr>
      <vt:lpstr>Scalability with Many VPLs</vt:lpstr>
      <vt:lpstr>A Matrix Interpretation</vt:lpstr>
      <vt:lpstr>Problem Statement</vt:lpstr>
      <vt:lpstr>Matrix has structure</vt:lpstr>
      <vt:lpstr>Low Rank Assumption Violation</vt:lpstr>
      <vt:lpstr>Sampling Pattern Matters</vt:lpstr>
      <vt:lpstr>Row-Column Shadow Duality</vt:lpstr>
      <vt:lpstr>Exploration and Exploitation</vt:lpstr>
      <vt:lpstr>Reduced Matrix</vt:lpstr>
      <vt:lpstr>Clustering Approach</vt:lpstr>
      <vt:lpstr>Visualizing the Reduced Columns</vt:lpstr>
      <vt:lpstr>The Clustering Metric</vt:lpstr>
      <vt:lpstr>Clustering by Divide &amp; Conquer</vt:lpstr>
      <vt:lpstr>Full Algorithm</vt:lpstr>
      <vt:lpstr>Results: Temple</vt:lpstr>
      <vt:lpstr>Results: Trees and Bunny</vt:lpstr>
      <vt:lpstr>Results: Grand Central</vt:lpstr>
      <vt:lpstr>Advantage: Adaptive Stratification</vt:lpstr>
      <vt:lpstr>Advantage: Adaptive Stratification</vt:lpstr>
      <vt:lpstr>Animations: Tensor Extension</vt:lpstr>
      <vt:lpstr>Tensor Extension - Overview</vt:lpstr>
      <vt:lpstr>Splitting a cluster</vt:lpstr>
      <vt:lpstr>Results - Iris</vt:lpstr>
      <vt:lpstr>Results - Temple</vt:lpstr>
      <vt:lpstr>LightSlice [Ou and Pellacini 2011]</vt:lpstr>
      <vt:lpstr>LightSlice: Results</vt:lpstr>
      <vt:lpstr>Visibility Clustering [Davidovič et al 2010]</vt:lpstr>
      <vt:lpstr>Visibility Clustering Overview</vt:lpstr>
      <vt:lpstr>Visibility clustering</vt:lpstr>
      <vt:lpstr>Visibility clustering result</vt:lpstr>
      <vt:lpstr>Clustered Visibility [Dong et al 2009]</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jarda</dc:creator>
  <cp:lastModifiedBy>Jaroslav Křivánek</cp:lastModifiedBy>
  <cp:revision>566</cp:revision>
  <cp:lastPrinted>2012-08-09T18:22:13Z</cp:lastPrinted>
  <dcterms:created xsi:type="dcterms:W3CDTF">1601-01-01T00:00:00Z</dcterms:created>
  <dcterms:modified xsi:type="dcterms:W3CDTF">2012-08-09T18:22:38Z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